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sldIdLst>
    <p:sldId id="372" r:id="rId2"/>
    <p:sldId id="974" r:id="rId3"/>
    <p:sldId id="1012" r:id="rId4"/>
    <p:sldId id="1013" r:id="rId5"/>
    <p:sldId id="1014" r:id="rId6"/>
    <p:sldId id="1015" r:id="rId7"/>
    <p:sldId id="1017" r:id="rId8"/>
    <p:sldId id="1016" r:id="rId9"/>
    <p:sldId id="1018" r:id="rId10"/>
    <p:sldId id="1019" r:id="rId11"/>
    <p:sldId id="1020" r:id="rId12"/>
    <p:sldId id="1021" r:id="rId13"/>
    <p:sldId id="1022" r:id="rId14"/>
    <p:sldId id="1023" r:id="rId15"/>
    <p:sldId id="1025" r:id="rId16"/>
    <p:sldId id="1024" r:id="rId17"/>
    <p:sldId id="1026" r:id="rId18"/>
    <p:sldId id="1027" r:id="rId19"/>
    <p:sldId id="1028" r:id="rId20"/>
    <p:sldId id="343" r:id="rId21"/>
    <p:sldId id="287" r:id="rId22"/>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2F2F2"/>
    <a:srgbClr val="E7E6E6"/>
    <a:srgbClr val="A6A6A6"/>
    <a:srgbClr val="FF89E0"/>
    <a:srgbClr val="F8CBA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淺色樣式 1 - 輔色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E3FDE45-AF77-4B5C-9715-49D594BDF05E}" styleName="淺色樣式 1 - 輔色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淺色樣式 1 - 輔色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8D230F3-CF80-4859-8CE7-A43EE81993B5}" styleName="淺色樣式 1 - 輔色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D27102A9-8310-4765-A935-A1911B00CA55}" styleName="淺色樣式 1 - 輔色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DA37D80-6434-44D0-A028-1B22A696006F}" styleName="淺色樣式 3 - 輔色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72833802-FEF1-4C79-8D5D-14CF1EAF98D9}" styleName="淺色樣式 2 - 輔色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D5ABB26-0587-4C30-8999-92F81FD0307C}" styleName="無樣式、無格線">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淺色樣式 1 - 輔色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53" autoAdjust="0"/>
    <p:restoredTop sz="94955" autoAdjust="0"/>
  </p:normalViewPr>
  <p:slideViewPr>
    <p:cSldViewPr snapToGrid="0" snapToObjects="1">
      <p:cViewPr varScale="1">
        <p:scale>
          <a:sx n="109" d="100"/>
          <a:sy n="109" d="100"/>
        </p:scale>
        <p:origin x="93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1D229-6621-264F-9109-8F19A30B47AD}" type="datetimeFigureOut">
              <a:rPr kumimoji="1" lang="zh-TW" altLang="en-US" smtClean="0"/>
              <a:t>2021/10/13</a:t>
            </a:fld>
            <a:endParaRPr kumimoji="1"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703C62-5DC8-7B4A-9206-9F1104BAE021}" type="slidenum">
              <a:rPr kumimoji="1" lang="zh-TW" altLang="en-US" smtClean="0"/>
              <a:t>‹#›</a:t>
            </a:fld>
            <a:endParaRPr kumimoji="1" lang="zh-TW" altLang="en-US"/>
          </a:p>
        </p:txBody>
      </p:sp>
    </p:spTree>
    <p:extLst>
      <p:ext uri="{BB962C8B-B14F-4D97-AF65-F5344CB8AC3E}">
        <p14:creationId xmlns:p14="http://schemas.microsoft.com/office/powerpoint/2010/main" val="1574764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b="0" i="0" dirty="0">
                <a:solidFill>
                  <a:srgbClr val="222222"/>
                </a:solidFill>
                <a:effectLst/>
                <a:latin typeface="Arial" panose="020B0604020202020204" pitchFamily="34" charset="0"/>
              </a:rPr>
              <a:t>Morgan, Alford, Williams, Parkhurst, &amp; Pipe. (2017, July). Manual takeover and handover of a simulated fully autonomous vehicle within urban and extra-urban settings. In </a:t>
            </a:r>
            <a:r>
              <a:rPr lang="en-US" altLang="zh-TW" b="0" i="1" dirty="0">
                <a:solidFill>
                  <a:srgbClr val="222222"/>
                </a:solidFill>
                <a:effectLst/>
                <a:latin typeface="Arial" panose="020B0604020202020204" pitchFamily="34" charset="0"/>
              </a:rPr>
              <a:t>International Conference on Applied Human Factors and Ergonomics</a:t>
            </a:r>
            <a:r>
              <a:rPr lang="en-US" altLang="zh-TW" b="0" i="0" dirty="0">
                <a:solidFill>
                  <a:srgbClr val="222222"/>
                </a:solidFill>
                <a:effectLst/>
                <a:latin typeface="Arial" panose="020B0604020202020204" pitchFamily="34" charset="0"/>
              </a:rPr>
              <a:t> (pp. 760-771). Springer, Cham.</a:t>
            </a:r>
            <a:endParaRPr kumimoji="1" lang="zh-TW" altLang="en-US" dirty="0"/>
          </a:p>
        </p:txBody>
      </p:sp>
      <p:sp>
        <p:nvSpPr>
          <p:cNvPr id="4" name="投影片編號版面配置區 3"/>
          <p:cNvSpPr>
            <a:spLocks noGrp="1"/>
          </p:cNvSpPr>
          <p:nvPr>
            <p:ph type="sldNum" sz="quarter" idx="5"/>
          </p:nvPr>
        </p:nvSpPr>
        <p:spPr/>
        <p:txBody>
          <a:bodyPr/>
          <a:lstStyle/>
          <a:p>
            <a:fld id="{08DE36EC-3EBB-9C4D-89E4-06FFEE2E8563}" type="slidenum">
              <a:rPr kumimoji="1" lang="zh-TW" altLang="en-US" smtClean="0"/>
              <a:t>1</a:t>
            </a:fld>
            <a:endParaRPr kumimoji="1" lang="zh-TW" altLang="en-US"/>
          </a:p>
        </p:txBody>
      </p:sp>
    </p:spTree>
    <p:extLst>
      <p:ext uri="{BB962C8B-B14F-4D97-AF65-F5344CB8AC3E}">
        <p14:creationId xmlns:p14="http://schemas.microsoft.com/office/powerpoint/2010/main" val="29180241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a:p>
        </p:txBody>
      </p:sp>
      <p:sp>
        <p:nvSpPr>
          <p:cNvPr id="4" name="投影片編號版面配置區 3"/>
          <p:cNvSpPr>
            <a:spLocks noGrp="1"/>
          </p:cNvSpPr>
          <p:nvPr>
            <p:ph type="sldNum" sz="quarter" idx="5"/>
          </p:nvPr>
        </p:nvSpPr>
        <p:spPr/>
        <p:txBody>
          <a:bodyPr/>
          <a:lstStyle/>
          <a:p>
            <a:fld id="{5E703C62-5DC8-7B4A-9206-9F1104BAE021}" type="slidenum">
              <a:rPr kumimoji="1" lang="zh-TW" altLang="en-US" smtClean="0"/>
              <a:t>10</a:t>
            </a:fld>
            <a:endParaRPr kumimoji="1" lang="zh-TW" altLang="en-US"/>
          </a:p>
        </p:txBody>
      </p:sp>
    </p:spTree>
    <p:extLst>
      <p:ext uri="{BB962C8B-B14F-4D97-AF65-F5344CB8AC3E}">
        <p14:creationId xmlns:p14="http://schemas.microsoft.com/office/powerpoint/2010/main" val="442040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a:p>
        </p:txBody>
      </p:sp>
      <p:sp>
        <p:nvSpPr>
          <p:cNvPr id="4" name="投影片編號版面配置區 3"/>
          <p:cNvSpPr>
            <a:spLocks noGrp="1"/>
          </p:cNvSpPr>
          <p:nvPr>
            <p:ph type="sldNum" sz="quarter" idx="5"/>
          </p:nvPr>
        </p:nvSpPr>
        <p:spPr/>
        <p:txBody>
          <a:bodyPr/>
          <a:lstStyle/>
          <a:p>
            <a:fld id="{5E703C62-5DC8-7B4A-9206-9F1104BAE021}" type="slidenum">
              <a:rPr kumimoji="1" lang="zh-TW" altLang="en-US" smtClean="0"/>
              <a:t>11</a:t>
            </a:fld>
            <a:endParaRPr kumimoji="1" lang="zh-TW" altLang="en-US"/>
          </a:p>
        </p:txBody>
      </p:sp>
    </p:spTree>
    <p:extLst>
      <p:ext uri="{BB962C8B-B14F-4D97-AF65-F5344CB8AC3E}">
        <p14:creationId xmlns:p14="http://schemas.microsoft.com/office/powerpoint/2010/main" val="19239596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a:p>
        </p:txBody>
      </p:sp>
      <p:sp>
        <p:nvSpPr>
          <p:cNvPr id="4" name="投影片編號版面配置區 3"/>
          <p:cNvSpPr>
            <a:spLocks noGrp="1"/>
          </p:cNvSpPr>
          <p:nvPr>
            <p:ph type="sldNum" sz="quarter" idx="5"/>
          </p:nvPr>
        </p:nvSpPr>
        <p:spPr/>
        <p:txBody>
          <a:bodyPr/>
          <a:lstStyle/>
          <a:p>
            <a:fld id="{5E703C62-5DC8-7B4A-9206-9F1104BAE021}" type="slidenum">
              <a:rPr kumimoji="1" lang="zh-TW" altLang="en-US" smtClean="0"/>
              <a:t>12</a:t>
            </a:fld>
            <a:endParaRPr kumimoji="1" lang="zh-TW" altLang="en-US"/>
          </a:p>
        </p:txBody>
      </p:sp>
    </p:spTree>
    <p:extLst>
      <p:ext uri="{BB962C8B-B14F-4D97-AF65-F5344CB8AC3E}">
        <p14:creationId xmlns:p14="http://schemas.microsoft.com/office/powerpoint/2010/main" val="18735709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a:p>
        </p:txBody>
      </p:sp>
      <p:sp>
        <p:nvSpPr>
          <p:cNvPr id="4" name="投影片編號版面配置區 3"/>
          <p:cNvSpPr>
            <a:spLocks noGrp="1"/>
          </p:cNvSpPr>
          <p:nvPr>
            <p:ph type="sldNum" sz="quarter" idx="5"/>
          </p:nvPr>
        </p:nvSpPr>
        <p:spPr/>
        <p:txBody>
          <a:bodyPr/>
          <a:lstStyle/>
          <a:p>
            <a:fld id="{5E703C62-5DC8-7B4A-9206-9F1104BAE021}" type="slidenum">
              <a:rPr kumimoji="1" lang="zh-TW" altLang="en-US" smtClean="0"/>
              <a:t>13</a:t>
            </a:fld>
            <a:endParaRPr kumimoji="1" lang="zh-TW" altLang="en-US"/>
          </a:p>
        </p:txBody>
      </p:sp>
    </p:spTree>
    <p:extLst>
      <p:ext uri="{BB962C8B-B14F-4D97-AF65-F5344CB8AC3E}">
        <p14:creationId xmlns:p14="http://schemas.microsoft.com/office/powerpoint/2010/main" val="16363202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a:p>
        </p:txBody>
      </p:sp>
      <p:sp>
        <p:nvSpPr>
          <p:cNvPr id="4" name="投影片編號版面配置區 3"/>
          <p:cNvSpPr>
            <a:spLocks noGrp="1"/>
          </p:cNvSpPr>
          <p:nvPr>
            <p:ph type="sldNum" sz="quarter" idx="5"/>
          </p:nvPr>
        </p:nvSpPr>
        <p:spPr/>
        <p:txBody>
          <a:bodyPr/>
          <a:lstStyle/>
          <a:p>
            <a:fld id="{5E703C62-5DC8-7B4A-9206-9F1104BAE021}" type="slidenum">
              <a:rPr kumimoji="1" lang="zh-TW" altLang="en-US" smtClean="0"/>
              <a:t>14</a:t>
            </a:fld>
            <a:endParaRPr kumimoji="1" lang="zh-TW" altLang="en-US"/>
          </a:p>
        </p:txBody>
      </p:sp>
    </p:spTree>
    <p:extLst>
      <p:ext uri="{BB962C8B-B14F-4D97-AF65-F5344CB8AC3E}">
        <p14:creationId xmlns:p14="http://schemas.microsoft.com/office/powerpoint/2010/main" val="7698380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a:p>
        </p:txBody>
      </p:sp>
      <p:sp>
        <p:nvSpPr>
          <p:cNvPr id="4" name="投影片編號版面配置區 3"/>
          <p:cNvSpPr>
            <a:spLocks noGrp="1"/>
          </p:cNvSpPr>
          <p:nvPr>
            <p:ph type="sldNum" sz="quarter" idx="5"/>
          </p:nvPr>
        </p:nvSpPr>
        <p:spPr/>
        <p:txBody>
          <a:bodyPr/>
          <a:lstStyle/>
          <a:p>
            <a:fld id="{5E703C62-5DC8-7B4A-9206-9F1104BAE021}" type="slidenum">
              <a:rPr kumimoji="1" lang="zh-TW" altLang="en-US" smtClean="0"/>
              <a:t>15</a:t>
            </a:fld>
            <a:endParaRPr kumimoji="1" lang="zh-TW" altLang="en-US"/>
          </a:p>
        </p:txBody>
      </p:sp>
    </p:spTree>
    <p:extLst>
      <p:ext uri="{BB962C8B-B14F-4D97-AF65-F5344CB8AC3E}">
        <p14:creationId xmlns:p14="http://schemas.microsoft.com/office/powerpoint/2010/main" val="1255154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a:p>
        </p:txBody>
      </p:sp>
      <p:sp>
        <p:nvSpPr>
          <p:cNvPr id="4" name="投影片編號版面配置區 3"/>
          <p:cNvSpPr>
            <a:spLocks noGrp="1"/>
          </p:cNvSpPr>
          <p:nvPr>
            <p:ph type="sldNum" sz="quarter" idx="5"/>
          </p:nvPr>
        </p:nvSpPr>
        <p:spPr/>
        <p:txBody>
          <a:bodyPr/>
          <a:lstStyle/>
          <a:p>
            <a:fld id="{5E703C62-5DC8-7B4A-9206-9F1104BAE021}" type="slidenum">
              <a:rPr kumimoji="1" lang="zh-TW" altLang="en-US" smtClean="0"/>
              <a:t>16</a:t>
            </a:fld>
            <a:endParaRPr kumimoji="1" lang="zh-TW" altLang="en-US"/>
          </a:p>
        </p:txBody>
      </p:sp>
    </p:spTree>
    <p:extLst>
      <p:ext uri="{BB962C8B-B14F-4D97-AF65-F5344CB8AC3E}">
        <p14:creationId xmlns:p14="http://schemas.microsoft.com/office/powerpoint/2010/main" val="19621560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a:p>
        </p:txBody>
      </p:sp>
      <p:sp>
        <p:nvSpPr>
          <p:cNvPr id="4" name="投影片編號版面配置區 3"/>
          <p:cNvSpPr>
            <a:spLocks noGrp="1"/>
          </p:cNvSpPr>
          <p:nvPr>
            <p:ph type="sldNum" sz="quarter" idx="5"/>
          </p:nvPr>
        </p:nvSpPr>
        <p:spPr/>
        <p:txBody>
          <a:bodyPr/>
          <a:lstStyle/>
          <a:p>
            <a:fld id="{5E703C62-5DC8-7B4A-9206-9F1104BAE021}" type="slidenum">
              <a:rPr kumimoji="1" lang="zh-TW" altLang="en-US" smtClean="0"/>
              <a:t>17</a:t>
            </a:fld>
            <a:endParaRPr kumimoji="1" lang="zh-TW" altLang="en-US"/>
          </a:p>
        </p:txBody>
      </p:sp>
    </p:spTree>
    <p:extLst>
      <p:ext uri="{BB962C8B-B14F-4D97-AF65-F5344CB8AC3E}">
        <p14:creationId xmlns:p14="http://schemas.microsoft.com/office/powerpoint/2010/main" val="17151776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a:p>
        </p:txBody>
      </p:sp>
      <p:sp>
        <p:nvSpPr>
          <p:cNvPr id="4" name="投影片編號版面配置區 3"/>
          <p:cNvSpPr>
            <a:spLocks noGrp="1"/>
          </p:cNvSpPr>
          <p:nvPr>
            <p:ph type="sldNum" sz="quarter" idx="5"/>
          </p:nvPr>
        </p:nvSpPr>
        <p:spPr/>
        <p:txBody>
          <a:bodyPr/>
          <a:lstStyle/>
          <a:p>
            <a:fld id="{5E703C62-5DC8-7B4A-9206-9F1104BAE021}" type="slidenum">
              <a:rPr kumimoji="1" lang="zh-TW" altLang="en-US" smtClean="0"/>
              <a:t>18</a:t>
            </a:fld>
            <a:endParaRPr kumimoji="1" lang="zh-TW" altLang="en-US"/>
          </a:p>
        </p:txBody>
      </p:sp>
    </p:spTree>
    <p:extLst>
      <p:ext uri="{BB962C8B-B14F-4D97-AF65-F5344CB8AC3E}">
        <p14:creationId xmlns:p14="http://schemas.microsoft.com/office/powerpoint/2010/main" val="22814726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a:p>
        </p:txBody>
      </p:sp>
      <p:sp>
        <p:nvSpPr>
          <p:cNvPr id="4" name="投影片編號版面配置區 3"/>
          <p:cNvSpPr>
            <a:spLocks noGrp="1"/>
          </p:cNvSpPr>
          <p:nvPr>
            <p:ph type="sldNum" sz="quarter" idx="5"/>
          </p:nvPr>
        </p:nvSpPr>
        <p:spPr/>
        <p:txBody>
          <a:bodyPr/>
          <a:lstStyle/>
          <a:p>
            <a:fld id="{5E703C62-5DC8-7B4A-9206-9F1104BAE021}" type="slidenum">
              <a:rPr kumimoji="1" lang="zh-TW" altLang="en-US" smtClean="0"/>
              <a:t>19</a:t>
            </a:fld>
            <a:endParaRPr kumimoji="1" lang="zh-TW" altLang="en-US"/>
          </a:p>
        </p:txBody>
      </p:sp>
    </p:spTree>
    <p:extLst>
      <p:ext uri="{BB962C8B-B14F-4D97-AF65-F5344CB8AC3E}">
        <p14:creationId xmlns:p14="http://schemas.microsoft.com/office/powerpoint/2010/main" val="36212744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a:p>
        </p:txBody>
      </p:sp>
      <p:sp>
        <p:nvSpPr>
          <p:cNvPr id="4" name="投影片編號版面配置區 3"/>
          <p:cNvSpPr>
            <a:spLocks noGrp="1"/>
          </p:cNvSpPr>
          <p:nvPr>
            <p:ph type="sldNum" sz="quarter" idx="5"/>
          </p:nvPr>
        </p:nvSpPr>
        <p:spPr/>
        <p:txBody>
          <a:bodyPr/>
          <a:lstStyle/>
          <a:p>
            <a:fld id="{5E703C62-5DC8-7B4A-9206-9F1104BAE021}" type="slidenum">
              <a:rPr kumimoji="1" lang="zh-TW" altLang="en-US" smtClean="0"/>
              <a:t>2</a:t>
            </a:fld>
            <a:endParaRPr kumimoji="1" lang="zh-TW" altLang="en-US"/>
          </a:p>
        </p:txBody>
      </p:sp>
    </p:spTree>
    <p:extLst>
      <p:ext uri="{BB962C8B-B14F-4D97-AF65-F5344CB8AC3E}">
        <p14:creationId xmlns:p14="http://schemas.microsoft.com/office/powerpoint/2010/main" val="11472718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a:p>
        </p:txBody>
      </p:sp>
      <p:sp>
        <p:nvSpPr>
          <p:cNvPr id="4" name="投影片編號版面配置區 3"/>
          <p:cNvSpPr>
            <a:spLocks noGrp="1"/>
          </p:cNvSpPr>
          <p:nvPr>
            <p:ph type="sldNum" sz="quarter" idx="5"/>
          </p:nvPr>
        </p:nvSpPr>
        <p:spPr/>
        <p:txBody>
          <a:bodyPr/>
          <a:lstStyle/>
          <a:p>
            <a:fld id="{5E703C62-5DC8-7B4A-9206-9F1104BAE021}" type="slidenum">
              <a:rPr kumimoji="1" lang="zh-TW" altLang="en-US" smtClean="0"/>
              <a:t>3</a:t>
            </a:fld>
            <a:endParaRPr kumimoji="1" lang="zh-TW" altLang="en-US"/>
          </a:p>
        </p:txBody>
      </p:sp>
    </p:spTree>
    <p:extLst>
      <p:ext uri="{BB962C8B-B14F-4D97-AF65-F5344CB8AC3E}">
        <p14:creationId xmlns:p14="http://schemas.microsoft.com/office/powerpoint/2010/main" val="25208405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a:p>
        </p:txBody>
      </p:sp>
      <p:sp>
        <p:nvSpPr>
          <p:cNvPr id="4" name="投影片編號版面配置區 3"/>
          <p:cNvSpPr>
            <a:spLocks noGrp="1"/>
          </p:cNvSpPr>
          <p:nvPr>
            <p:ph type="sldNum" sz="quarter" idx="5"/>
          </p:nvPr>
        </p:nvSpPr>
        <p:spPr/>
        <p:txBody>
          <a:bodyPr/>
          <a:lstStyle/>
          <a:p>
            <a:fld id="{5E703C62-5DC8-7B4A-9206-9F1104BAE021}" type="slidenum">
              <a:rPr kumimoji="1" lang="zh-TW" altLang="en-US" smtClean="0"/>
              <a:t>4</a:t>
            </a:fld>
            <a:endParaRPr kumimoji="1" lang="zh-TW" altLang="en-US"/>
          </a:p>
        </p:txBody>
      </p:sp>
    </p:spTree>
    <p:extLst>
      <p:ext uri="{BB962C8B-B14F-4D97-AF65-F5344CB8AC3E}">
        <p14:creationId xmlns:p14="http://schemas.microsoft.com/office/powerpoint/2010/main" val="3980237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a:p>
        </p:txBody>
      </p:sp>
      <p:sp>
        <p:nvSpPr>
          <p:cNvPr id="4" name="投影片編號版面配置區 3"/>
          <p:cNvSpPr>
            <a:spLocks noGrp="1"/>
          </p:cNvSpPr>
          <p:nvPr>
            <p:ph type="sldNum" sz="quarter" idx="5"/>
          </p:nvPr>
        </p:nvSpPr>
        <p:spPr/>
        <p:txBody>
          <a:bodyPr/>
          <a:lstStyle/>
          <a:p>
            <a:fld id="{5E703C62-5DC8-7B4A-9206-9F1104BAE021}" type="slidenum">
              <a:rPr kumimoji="1" lang="zh-TW" altLang="en-US" smtClean="0"/>
              <a:t>5</a:t>
            </a:fld>
            <a:endParaRPr kumimoji="1" lang="zh-TW" altLang="en-US"/>
          </a:p>
        </p:txBody>
      </p:sp>
    </p:spTree>
    <p:extLst>
      <p:ext uri="{BB962C8B-B14F-4D97-AF65-F5344CB8AC3E}">
        <p14:creationId xmlns:p14="http://schemas.microsoft.com/office/powerpoint/2010/main" val="372838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a:p>
        </p:txBody>
      </p:sp>
      <p:sp>
        <p:nvSpPr>
          <p:cNvPr id="4" name="投影片編號版面配置區 3"/>
          <p:cNvSpPr>
            <a:spLocks noGrp="1"/>
          </p:cNvSpPr>
          <p:nvPr>
            <p:ph type="sldNum" sz="quarter" idx="5"/>
          </p:nvPr>
        </p:nvSpPr>
        <p:spPr/>
        <p:txBody>
          <a:bodyPr/>
          <a:lstStyle/>
          <a:p>
            <a:fld id="{5E703C62-5DC8-7B4A-9206-9F1104BAE021}" type="slidenum">
              <a:rPr kumimoji="1" lang="zh-TW" altLang="en-US" smtClean="0"/>
              <a:t>6</a:t>
            </a:fld>
            <a:endParaRPr kumimoji="1" lang="zh-TW" altLang="en-US"/>
          </a:p>
        </p:txBody>
      </p:sp>
    </p:spTree>
    <p:extLst>
      <p:ext uri="{BB962C8B-B14F-4D97-AF65-F5344CB8AC3E}">
        <p14:creationId xmlns:p14="http://schemas.microsoft.com/office/powerpoint/2010/main" val="21440795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a:p>
        </p:txBody>
      </p:sp>
      <p:sp>
        <p:nvSpPr>
          <p:cNvPr id="4" name="投影片編號版面配置區 3"/>
          <p:cNvSpPr>
            <a:spLocks noGrp="1"/>
          </p:cNvSpPr>
          <p:nvPr>
            <p:ph type="sldNum" sz="quarter" idx="5"/>
          </p:nvPr>
        </p:nvSpPr>
        <p:spPr/>
        <p:txBody>
          <a:bodyPr/>
          <a:lstStyle/>
          <a:p>
            <a:fld id="{5E703C62-5DC8-7B4A-9206-9F1104BAE021}" type="slidenum">
              <a:rPr kumimoji="1" lang="zh-TW" altLang="en-US" smtClean="0"/>
              <a:t>7</a:t>
            </a:fld>
            <a:endParaRPr kumimoji="1" lang="zh-TW" altLang="en-US"/>
          </a:p>
        </p:txBody>
      </p:sp>
    </p:spTree>
    <p:extLst>
      <p:ext uri="{BB962C8B-B14F-4D97-AF65-F5344CB8AC3E}">
        <p14:creationId xmlns:p14="http://schemas.microsoft.com/office/powerpoint/2010/main" val="9593118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a:p>
        </p:txBody>
      </p:sp>
      <p:sp>
        <p:nvSpPr>
          <p:cNvPr id="4" name="投影片編號版面配置區 3"/>
          <p:cNvSpPr>
            <a:spLocks noGrp="1"/>
          </p:cNvSpPr>
          <p:nvPr>
            <p:ph type="sldNum" sz="quarter" idx="5"/>
          </p:nvPr>
        </p:nvSpPr>
        <p:spPr/>
        <p:txBody>
          <a:bodyPr/>
          <a:lstStyle/>
          <a:p>
            <a:fld id="{5E703C62-5DC8-7B4A-9206-9F1104BAE021}" type="slidenum">
              <a:rPr kumimoji="1" lang="zh-TW" altLang="en-US" smtClean="0"/>
              <a:t>8</a:t>
            </a:fld>
            <a:endParaRPr kumimoji="1" lang="zh-TW" altLang="en-US"/>
          </a:p>
        </p:txBody>
      </p:sp>
    </p:spTree>
    <p:extLst>
      <p:ext uri="{BB962C8B-B14F-4D97-AF65-F5344CB8AC3E}">
        <p14:creationId xmlns:p14="http://schemas.microsoft.com/office/powerpoint/2010/main" val="13199786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a:p>
        </p:txBody>
      </p:sp>
      <p:sp>
        <p:nvSpPr>
          <p:cNvPr id="4" name="投影片編號版面配置區 3"/>
          <p:cNvSpPr>
            <a:spLocks noGrp="1"/>
          </p:cNvSpPr>
          <p:nvPr>
            <p:ph type="sldNum" sz="quarter" idx="5"/>
          </p:nvPr>
        </p:nvSpPr>
        <p:spPr/>
        <p:txBody>
          <a:bodyPr/>
          <a:lstStyle/>
          <a:p>
            <a:fld id="{5E703C62-5DC8-7B4A-9206-9F1104BAE021}" type="slidenum">
              <a:rPr kumimoji="1" lang="zh-TW" altLang="en-US" smtClean="0"/>
              <a:t>9</a:t>
            </a:fld>
            <a:endParaRPr kumimoji="1" lang="zh-TW" altLang="en-US"/>
          </a:p>
        </p:txBody>
      </p:sp>
    </p:spTree>
    <p:extLst>
      <p:ext uri="{BB962C8B-B14F-4D97-AF65-F5344CB8AC3E}">
        <p14:creationId xmlns:p14="http://schemas.microsoft.com/office/powerpoint/2010/main" val="11284879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7DCA724-E36E-7141-94F2-3473E1478FDD}"/>
              </a:ext>
            </a:extLst>
          </p:cNvPr>
          <p:cNvSpPr>
            <a:spLocks noGrp="1"/>
          </p:cNvSpPr>
          <p:nvPr>
            <p:ph type="ctrTitle"/>
          </p:nvPr>
        </p:nvSpPr>
        <p:spPr>
          <a:xfrm>
            <a:off x="1524000" y="1122363"/>
            <a:ext cx="9144000" cy="2387600"/>
          </a:xfrm>
        </p:spPr>
        <p:txBody>
          <a:bodyPr anchor="b"/>
          <a:lstStyle>
            <a:lvl1pPr algn="ctr">
              <a:defRPr sz="6000"/>
            </a:lvl1pPr>
          </a:lstStyle>
          <a:p>
            <a:r>
              <a:rPr kumimoji="1" lang="zh-TW" altLang="en-US"/>
              <a:t>按一下以編輯母片標題樣式</a:t>
            </a:r>
          </a:p>
        </p:txBody>
      </p:sp>
      <p:sp>
        <p:nvSpPr>
          <p:cNvPr id="3" name="副標題 2">
            <a:extLst>
              <a:ext uri="{FF2B5EF4-FFF2-40B4-BE49-F238E27FC236}">
                <a16:creationId xmlns:a16="http://schemas.microsoft.com/office/drawing/2014/main" id="{5B50579C-5BE1-3840-8EC1-F1CFF87C1E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TW" altLang="en-US"/>
              <a:t>按一下以編輯母片子標題樣式</a:t>
            </a:r>
          </a:p>
        </p:txBody>
      </p:sp>
      <p:sp>
        <p:nvSpPr>
          <p:cNvPr id="4" name="日期版面配置區 3">
            <a:extLst>
              <a:ext uri="{FF2B5EF4-FFF2-40B4-BE49-F238E27FC236}">
                <a16:creationId xmlns:a16="http://schemas.microsoft.com/office/drawing/2014/main" id="{FF4E3D26-645A-484A-B669-A27F341176C6}"/>
              </a:ext>
            </a:extLst>
          </p:cNvPr>
          <p:cNvSpPr>
            <a:spLocks noGrp="1"/>
          </p:cNvSpPr>
          <p:nvPr>
            <p:ph type="dt" sz="half" idx="10"/>
          </p:nvPr>
        </p:nvSpPr>
        <p:spPr/>
        <p:txBody>
          <a:bodyPr/>
          <a:lstStyle/>
          <a:p>
            <a:fld id="{401B7F42-7989-4FBA-87AD-D9CBADA43418}" type="datetime1">
              <a:rPr kumimoji="1" lang="zh-TW" altLang="en-US" smtClean="0"/>
              <a:t>2021/10/13</a:t>
            </a:fld>
            <a:endParaRPr kumimoji="1" lang="zh-TW" altLang="en-US"/>
          </a:p>
        </p:txBody>
      </p:sp>
      <p:sp>
        <p:nvSpPr>
          <p:cNvPr id="5" name="頁尾版面配置區 4">
            <a:extLst>
              <a:ext uri="{FF2B5EF4-FFF2-40B4-BE49-F238E27FC236}">
                <a16:creationId xmlns:a16="http://schemas.microsoft.com/office/drawing/2014/main" id="{A39CAFEA-34C4-E04A-89CF-43ED38A304C3}"/>
              </a:ext>
            </a:extLst>
          </p:cNvPr>
          <p:cNvSpPr>
            <a:spLocks noGrp="1"/>
          </p:cNvSpPr>
          <p:nvPr>
            <p:ph type="ftr" sz="quarter" idx="11"/>
          </p:nvPr>
        </p:nvSpPr>
        <p:spPr/>
        <p:txBody>
          <a:bodyPr/>
          <a:lstStyle/>
          <a:p>
            <a:endParaRPr kumimoji="1" lang="zh-TW" altLang="en-US"/>
          </a:p>
        </p:txBody>
      </p:sp>
      <p:sp>
        <p:nvSpPr>
          <p:cNvPr id="6" name="投影片編號版面配置區 5">
            <a:extLst>
              <a:ext uri="{FF2B5EF4-FFF2-40B4-BE49-F238E27FC236}">
                <a16:creationId xmlns:a16="http://schemas.microsoft.com/office/drawing/2014/main" id="{00BDD2A2-00D3-3F4E-BFE7-9580649B03AA}"/>
              </a:ext>
            </a:extLst>
          </p:cNvPr>
          <p:cNvSpPr>
            <a:spLocks noGrp="1"/>
          </p:cNvSpPr>
          <p:nvPr>
            <p:ph type="sldNum" sz="quarter" idx="12"/>
          </p:nvPr>
        </p:nvSpPr>
        <p:spPr/>
        <p:txBody>
          <a:bodyPr/>
          <a:lstStyle/>
          <a:p>
            <a:fld id="{70CCEE11-ED14-124A-A67C-225DB931776F}" type="slidenum">
              <a:rPr kumimoji="1" lang="zh-TW" altLang="en-US" smtClean="0"/>
              <a:t>‹#›</a:t>
            </a:fld>
            <a:endParaRPr kumimoji="1" lang="zh-TW" altLang="en-US"/>
          </a:p>
        </p:txBody>
      </p:sp>
    </p:spTree>
    <p:extLst>
      <p:ext uri="{BB962C8B-B14F-4D97-AF65-F5344CB8AC3E}">
        <p14:creationId xmlns:p14="http://schemas.microsoft.com/office/powerpoint/2010/main" val="2164815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CABF979-BF7C-5F40-BFEA-845587A1B272}"/>
              </a:ext>
            </a:extLst>
          </p:cNvPr>
          <p:cNvSpPr>
            <a:spLocks noGrp="1"/>
          </p:cNvSpPr>
          <p:nvPr>
            <p:ph type="title"/>
          </p:nvPr>
        </p:nvSpPr>
        <p:spPr/>
        <p:txBody>
          <a:bodyPr/>
          <a:lstStyle/>
          <a:p>
            <a:r>
              <a:rPr kumimoji="1" lang="zh-TW" altLang="en-US"/>
              <a:t>按一下以編輯母片標題樣式</a:t>
            </a:r>
          </a:p>
        </p:txBody>
      </p:sp>
      <p:sp>
        <p:nvSpPr>
          <p:cNvPr id="3" name="直排文字版面配置區 2">
            <a:extLst>
              <a:ext uri="{FF2B5EF4-FFF2-40B4-BE49-F238E27FC236}">
                <a16:creationId xmlns:a16="http://schemas.microsoft.com/office/drawing/2014/main" id="{38708F31-8AFD-6844-907C-692CB5F82584}"/>
              </a:ext>
            </a:extLst>
          </p:cNvPr>
          <p:cNvSpPr>
            <a:spLocks noGrp="1"/>
          </p:cNvSpPr>
          <p:nvPr>
            <p:ph type="body" orient="vert" idx="1"/>
          </p:nvPr>
        </p:nvSpPr>
        <p:spPr/>
        <p:txBody>
          <a:bodyPr vert="eaVert"/>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4" name="日期版面配置區 3">
            <a:extLst>
              <a:ext uri="{FF2B5EF4-FFF2-40B4-BE49-F238E27FC236}">
                <a16:creationId xmlns:a16="http://schemas.microsoft.com/office/drawing/2014/main" id="{C56D9F43-EB6D-0A43-AE39-792E79ECB8D9}"/>
              </a:ext>
            </a:extLst>
          </p:cNvPr>
          <p:cNvSpPr>
            <a:spLocks noGrp="1"/>
          </p:cNvSpPr>
          <p:nvPr>
            <p:ph type="dt" sz="half" idx="10"/>
          </p:nvPr>
        </p:nvSpPr>
        <p:spPr/>
        <p:txBody>
          <a:bodyPr/>
          <a:lstStyle/>
          <a:p>
            <a:fld id="{02A803AB-C92D-4BCA-B0AE-22520EBDEF1A}" type="datetime1">
              <a:rPr kumimoji="1" lang="zh-TW" altLang="en-US" smtClean="0"/>
              <a:t>2021/10/13</a:t>
            </a:fld>
            <a:endParaRPr kumimoji="1" lang="zh-TW" altLang="en-US"/>
          </a:p>
        </p:txBody>
      </p:sp>
      <p:sp>
        <p:nvSpPr>
          <p:cNvPr id="5" name="頁尾版面配置區 4">
            <a:extLst>
              <a:ext uri="{FF2B5EF4-FFF2-40B4-BE49-F238E27FC236}">
                <a16:creationId xmlns:a16="http://schemas.microsoft.com/office/drawing/2014/main" id="{0AC8E2B9-9BB2-4546-AC45-CDABCFA8E22D}"/>
              </a:ext>
            </a:extLst>
          </p:cNvPr>
          <p:cNvSpPr>
            <a:spLocks noGrp="1"/>
          </p:cNvSpPr>
          <p:nvPr>
            <p:ph type="ftr" sz="quarter" idx="11"/>
          </p:nvPr>
        </p:nvSpPr>
        <p:spPr/>
        <p:txBody>
          <a:bodyPr/>
          <a:lstStyle/>
          <a:p>
            <a:endParaRPr kumimoji="1" lang="zh-TW" altLang="en-US"/>
          </a:p>
        </p:txBody>
      </p:sp>
      <p:sp>
        <p:nvSpPr>
          <p:cNvPr id="6" name="投影片編號版面配置區 5">
            <a:extLst>
              <a:ext uri="{FF2B5EF4-FFF2-40B4-BE49-F238E27FC236}">
                <a16:creationId xmlns:a16="http://schemas.microsoft.com/office/drawing/2014/main" id="{492438CC-F59F-934F-BDA5-CA76AF3E32BE}"/>
              </a:ext>
            </a:extLst>
          </p:cNvPr>
          <p:cNvSpPr>
            <a:spLocks noGrp="1"/>
          </p:cNvSpPr>
          <p:nvPr>
            <p:ph type="sldNum" sz="quarter" idx="12"/>
          </p:nvPr>
        </p:nvSpPr>
        <p:spPr/>
        <p:txBody>
          <a:bodyPr/>
          <a:lstStyle/>
          <a:p>
            <a:fld id="{70CCEE11-ED14-124A-A67C-225DB931776F}" type="slidenum">
              <a:rPr kumimoji="1" lang="zh-TW" altLang="en-US" smtClean="0"/>
              <a:t>‹#›</a:t>
            </a:fld>
            <a:endParaRPr kumimoji="1" lang="zh-TW" altLang="en-US"/>
          </a:p>
        </p:txBody>
      </p:sp>
    </p:spTree>
    <p:extLst>
      <p:ext uri="{BB962C8B-B14F-4D97-AF65-F5344CB8AC3E}">
        <p14:creationId xmlns:p14="http://schemas.microsoft.com/office/powerpoint/2010/main" val="4238857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287A3593-8016-FF48-8A78-2D91B7BF68BB}"/>
              </a:ext>
            </a:extLst>
          </p:cNvPr>
          <p:cNvSpPr>
            <a:spLocks noGrp="1"/>
          </p:cNvSpPr>
          <p:nvPr>
            <p:ph type="title" orient="vert"/>
          </p:nvPr>
        </p:nvSpPr>
        <p:spPr>
          <a:xfrm>
            <a:off x="8724900" y="365125"/>
            <a:ext cx="2628900" cy="5811838"/>
          </a:xfrm>
        </p:spPr>
        <p:txBody>
          <a:bodyPr vert="eaVert"/>
          <a:lstStyle/>
          <a:p>
            <a:r>
              <a:rPr kumimoji="1" lang="zh-TW" altLang="en-US"/>
              <a:t>按一下以編輯母片標題樣式</a:t>
            </a:r>
          </a:p>
        </p:txBody>
      </p:sp>
      <p:sp>
        <p:nvSpPr>
          <p:cNvPr id="3" name="直排文字版面配置區 2">
            <a:extLst>
              <a:ext uri="{FF2B5EF4-FFF2-40B4-BE49-F238E27FC236}">
                <a16:creationId xmlns:a16="http://schemas.microsoft.com/office/drawing/2014/main" id="{977A1746-D579-8D41-A38A-83671B6EB9FF}"/>
              </a:ext>
            </a:extLst>
          </p:cNvPr>
          <p:cNvSpPr>
            <a:spLocks noGrp="1"/>
          </p:cNvSpPr>
          <p:nvPr>
            <p:ph type="body" orient="vert" idx="1"/>
          </p:nvPr>
        </p:nvSpPr>
        <p:spPr>
          <a:xfrm>
            <a:off x="838200" y="365125"/>
            <a:ext cx="7734300" cy="5811838"/>
          </a:xfrm>
        </p:spPr>
        <p:txBody>
          <a:bodyPr vert="eaVert"/>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4" name="日期版面配置區 3">
            <a:extLst>
              <a:ext uri="{FF2B5EF4-FFF2-40B4-BE49-F238E27FC236}">
                <a16:creationId xmlns:a16="http://schemas.microsoft.com/office/drawing/2014/main" id="{72EEB0AA-4B27-3F4C-87EB-4E4FC795A806}"/>
              </a:ext>
            </a:extLst>
          </p:cNvPr>
          <p:cNvSpPr>
            <a:spLocks noGrp="1"/>
          </p:cNvSpPr>
          <p:nvPr>
            <p:ph type="dt" sz="half" idx="10"/>
          </p:nvPr>
        </p:nvSpPr>
        <p:spPr/>
        <p:txBody>
          <a:bodyPr/>
          <a:lstStyle/>
          <a:p>
            <a:fld id="{34249CDB-3F6A-4E53-BBF5-F231BCC48195}" type="datetime1">
              <a:rPr kumimoji="1" lang="zh-TW" altLang="en-US" smtClean="0"/>
              <a:t>2021/10/13</a:t>
            </a:fld>
            <a:endParaRPr kumimoji="1" lang="zh-TW" altLang="en-US"/>
          </a:p>
        </p:txBody>
      </p:sp>
      <p:sp>
        <p:nvSpPr>
          <p:cNvPr id="5" name="頁尾版面配置區 4">
            <a:extLst>
              <a:ext uri="{FF2B5EF4-FFF2-40B4-BE49-F238E27FC236}">
                <a16:creationId xmlns:a16="http://schemas.microsoft.com/office/drawing/2014/main" id="{A6C9801D-F340-A74A-85B8-5085192F1A29}"/>
              </a:ext>
            </a:extLst>
          </p:cNvPr>
          <p:cNvSpPr>
            <a:spLocks noGrp="1"/>
          </p:cNvSpPr>
          <p:nvPr>
            <p:ph type="ftr" sz="quarter" idx="11"/>
          </p:nvPr>
        </p:nvSpPr>
        <p:spPr/>
        <p:txBody>
          <a:bodyPr/>
          <a:lstStyle/>
          <a:p>
            <a:endParaRPr kumimoji="1" lang="zh-TW" altLang="en-US"/>
          </a:p>
        </p:txBody>
      </p:sp>
      <p:sp>
        <p:nvSpPr>
          <p:cNvPr id="6" name="投影片編號版面配置區 5">
            <a:extLst>
              <a:ext uri="{FF2B5EF4-FFF2-40B4-BE49-F238E27FC236}">
                <a16:creationId xmlns:a16="http://schemas.microsoft.com/office/drawing/2014/main" id="{E3FBC576-7523-C64A-9129-91BBFE83E565}"/>
              </a:ext>
            </a:extLst>
          </p:cNvPr>
          <p:cNvSpPr>
            <a:spLocks noGrp="1"/>
          </p:cNvSpPr>
          <p:nvPr>
            <p:ph type="sldNum" sz="quarter" idx="12"/>
          </p:nvPr>
        </p:nvSpPr>
        <p:spPr/>
        <p:txBody>
          <a:bodyPr/>
          <a:lstStyle/>
          <a:p>
            <a:fld id="{70CCEE11-ED14-124A-A67C-225DB931776F}" type="slidenum">
              <a:rPr kumimoji="1" lang="zh-TW" altLang="en-US" smtClean="0"/>
              <a:t>‹#›</a:t>
            </a:fld>
            <a:endParaRPr kumimoji="1" lang="zh-TW" altLang="en-US"/>
          </a:p>
        </p:txBody>
      </p:sp>
    </p:spTree>
    <p:extLst>
      <p:ext uri="{BB962C8B-B14F-4D97-AF65-F5344CB8AC3E}">
        <p14:creationId xmlns:p14="http://schemas.microsoft.com/office/powerpoint/2010/main" val="4137368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80CA0D5-D013-C74C-952B-4E7C2DBDC622}"/>
              </a:ext>
            </a:extLst>
          </p:cNvPr>
          <p:cNvSpPr>
            <a:spLocks noGrp="1"/>
          </p:cNvSpPr>
          <p:nvPr>
            <p:ph type="title"/>
          </p:nvPr>
        </p:nvSpPr>
        <p:spPr/>
        <p:txBody>
          <a:bodyPr/>
          <a:lstStyle/>
          <a:p>
            <a:r>
              <a:rPr kumimoji="1" lang="zh-TW" altLang="en-US"/>
              <a:t>按一下以編輯母片標題樣式</a:t>
            </a:r>
          </a:p>
        </p:txBody>
      </p:sp>
      <p:sp>
        <p:nvSpPr>
          <p:cNvPr id="3" name="內容版面配置區 2">
            <a:extLst>
              <a:ext uri="{FF2B5EF4-FFF2-40B4-BE49-F238E27FC236}">
                <a16:creationId xmlns:a16="http://schemas.microsoft.com/office/drawing/2014/main" id="{92D449D7-5A2D-BB4E-A376-6794CB6F2A48}"/>
              </a:ext>
            </a:extLst>
          </p:cNvPr>
          <p:cNvSpPr>
            <a:spLocks noGrp="1"/>
          </p:cNvSpPr>
          <p:nvPr>
            <p:ph idx="1"/>
          </p:nvPr>
        </p:nvSpPr>
        <p:spPr/>
        <p:txBody>
          <a:body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4" name="日期版面配置區 3">
            <a:extLst>
              <a:ext uri="{FF2B5EF4-FFF2-40B4-BE49-F238E27FC236}">
                <a16:creationId xmlns:a16="http://schemas.microsoft.com/office/drawing/2014/main" id="{8C2E9225-FD63-FD43-B499-E4E3327D84B1}"/>
              </a:ext>
            </a:extLst>
          </p:cNvPr>
          <p:cNvSpPr>
            <a:spLocks noGrp="1"/>
          </p:cNvSpPr>
          <p:nvPr>
            <p:ph type="dt" sz="half" idx="10"/>
          </p:nvPr>
        </p:nvSpPr>
        <p:spPr/>
        <p:txBody>
          <a:bodyPr/>
          <a:lstStyle/>
          <a:p>
            <a:fld id="{AE08D02B-CAD8-4F99-B782-E79B7FA9F8BC}" type="datetime1">
              <a:rPr kumimoji="1" lang="zh-TW" altLang="en-US" smtClean="0"/>
              <a:t>2021/10/13</a:t>
            </a:fld>
            <a:endParaRPr kumimoji="1" lang="zh-TW" altLang="en-US"/>
          </a:p>
        </p:txBody>
      </p:sp>
      <p:sp>
        <p:nvSpPr>
          <p:cNvPr id="5" name="頁尾版面配置區 4">
            <a:extLst>
              <a:ext uri="{FF2B5EF4-FFF2-40B4-BE49-F238E27FC236}">
                <a16:creationId xmlns:a16="http://schemas.microsoft.com/office/drawing/2014/main" id="{F1AB159D-6CE0-2A4E-B7BA-A307C901ACA6}"/>
              </a:ext>
            </a:extLst>
          </p:cNvPr>
          <p:cNvSpPr>
            <a:spLocks noGrp="1"/>
          </p:cNvSpPr>
          <p:nvPr>
            <p:ph type="ftr" sz="quarter" idx="11"/>
          </p:nvPr>
        </p:nvSpPr>
        <p:spPr/>
        <p:txBody>
          <a:bodyPr/>
          <a:lstStyle/>
          <a:p>
            <a:endParaRPr kumimoji="1" lang="zh-TW" altLang="en-US"/>
          </a:p>
        </p:txBody>
      </p:sp>
      <p:sp>
        <p:nvSpPr>
          <p:cNvPr id="6" name="投影片編號版面配置區 5">
            <a:extLst>
              <a:ext uri="{FF2B5EF4-FFF2-40B4-BE49-F238E27FC236}">
                <a16:creationId xmlns:a16="http://schemas.microsoft.com/office/drawing/2014/main" id="{E17E0A9F-A018-7C4E-8DF9-FEFBBB3E278E}"/>
              </a:ext>
            </a:extLst>
          </p:cNvPr>
          <p:cNvSpPr>
            <a:spLocks noGrp="1"/>
          </p:cNvSpPr>
          <p:nvPr>
            <p:ph type="sldNum" sz="quarter" idx="12"/>
          </p:nvPr>
        </p:nvSpPr>
        <p:spPr/>
        <p:txBody>
          <a:bodyPr/>
          <a:lstStyle/>
          <a:p>
            <a:fld id="{70CCEE11-ED14-124A-A67C-225DB931776F}" type="slidenum">
              <a:rPr kumimoji="1" lang="zh-TW" altLang="en-US" smtClean="0"/>
              <a:t>‹#›</a:t>
            </a:fld>
            <a:endParaRPr kumimoji="1" lang="zh-TW" altLang="en-US"/>
          </a:p>
        </p:txBody>
      </p:sp>
    </p:spTree>
    <p:extLst>
      <p:ext uri="{BB962C8B-B14F-4D97-AF65-F5344CB8AC3E}">
        <p14:creationId xmlns:p14="http://schemas.microsoft.com/office/powerpoint/2010/main" val="2237036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1C8F231-E44A-3A47-B9C1-FD7F83A81C25}"/>
              </a:ext>
            </a:extLst>
          </p:cNvPr>
          <p:cNvSpPr>
            <a:spLocks noGrp="1"/>
          </p:cNvSpPr>
          <p:nvPr>
            <p:ph type="title"/>
          </p:nvPr>
        </p:nvSpPr>
        <p:spPr>
          <a:xfrm>
            <a:off x="831850" y="1709738"/>
            <a:ext cx="10515600" cy="2852737"/>
          </a:xfrm>
        </p:spPr>
        <p:txBody>
          <a:bodyPr anchor="b"/>
          <a:lstStyle>
            <a:lvl1pPr>
              <a:defRPr sz="6000"/>
            </a:lvl1pPr>
          </a:lstStyle>
          <a:p>
            <a:r>
              <a:rPr kumimoji="1" lang="zh-TW" altLang="en-US"/>
              <a:t>按一下以編輯母片標題樣式</a:t>
            </a:r>
          </a:p>
        </p:txBody>
      </p:sp>
      <p:sp>
        <p:nvSpPr>
          <p:cNvPr id="3" name="文字版面配置區 2">
            <a:extLst>
              <a:ext uri="{FF2B5EF4-FFF2-40B4-BE49-F238E27FC236}">
                <a16:creationId xmlns:a16="http://schemas.microsoft.com/office/drawing/2014/main" id="{65FAF638-15A5-3B49-80B9-D3FC4FB8BE2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zh-TW" altLang="en-US"/>
              <a:t>按一下以編輯母片文字樣式</a:t>
            </a:r>
          </a:p>
        </p:txBody>
      </p:sp>
      <p:sp>
        <p:nvSpPr>
          <p:cNvPr id="4" name="日期版面配置區 3">
            <a:extLst>
              <a:ext uri="{FF2B5EF4-FFF2-40B4-BE49-F238E27FC236}">
                <a16:creationId xmlns:a16="http://schemas.microsoft.com/office/drawing/2014/main" id="{46697E1F-4460-AE40-B6FF-49F15965262C}"/>
              </a:ext>
            </a:extLst>
          </p:cNvPr>
          <p:cNvSpPr>
            <a:spLocks noGrp="1"/>
          </p:cNvSpPr>
          <p:nvPr>
            <p:ph type="dt" sz="half" idx="10"/>
          </p:nvPr>
        </p:nvSpPr>
        <p:spPr/>
        <p:txBody>
          <a:bodyPr/>
          <a:lstStyle/>
          <a:p>
            <a:fld id="{E6425C07-12F1-444D-9CA0-4FAACB25A456}" type="datetime1">
              <a:rPr kumimoji="1" lang="zh-TW" altLang="en-US" smtClean="0"/>
              <a:t>2021/10/13</a:t>
            </a:fld>
            <a:endParaRPr kumimoji="1" lang="zh-TW" altLang="en-US"/>
          </a:p>
        </p:txBody>
      </p:sp>
      <p:sp>
        <p:nvSpPr>
          <p:cNvPr id="5" name="頁尾版面配置區 4">
            <a:extLst>
              <a:ext uri="{FF2B5EF4-FFF2-40B4-BE49-F238E27FC236}">
                <a16:creationId xmlns:a16="http://schemas.microsoft.com/office/drawing/2014/main" id="{C68B89D1-9351-0E42-AFA7-4BE3BC7DC5D1}"/>
              </a:ext>
            </a:extLst>
          </p:cNvPr>
          <p:cNvSpPr>
            <a:spLocks noGrp="1"/>
          </p:cNvSpPr>
          <p:nvPr>
            <p:ph type="ftr" sz="quarter" idx="11"/>
          </p:nvPr>
        </p:nvSpPr>
        <p:spPr/>
        <p:txBody>
          <a:bodyPr/>
          <a:lstStyle/>
          <a:p>
            <a:endParaRPr kumimoji="1" lang="zh-TW" altLang="en-US"/>
          </a:p>
        </p:txBody>
      </p:sp>
      <p:sp>
        <p:nvSpPr>
          <p:cNvPr id="6" name="投影片編號版面配置區 5">
            <a:extLst>
              <a:ext uri="{FF2B5EF4-FFF2-40B4-BE49-F238E27FC236}">
                <a16:creationId xmlns:a16="http://schemas.microsoft.com/office/drawing/2014/main" id="{79CC88BB-BEC8-8B46-BD01-3ACC9AA73797}"/>
              </a:ext>
            </a:extLst>
          </p:cNvPr>
          <p:cNvSpPr>
            <a:spLocks noGrp="1"/>
          </p:cNvSpPr>
          <p:nvPr>
            <p:ph type="sldNum" sz="quarter" idx="12"/>
          </p:nvPr>
        </p:nvSpPr>
        <p:spPr/>
        <p:txBody>
          <a:bodyPr/>
          <a:lstStyle/>
          <a:p>
            <a:fld id="{70CCEE11-ED14-124A-A67C-225DB931776F}" type="slidenum">
              <a:rPr kumimoji="1" lang="zh-TW" altLang="en-US" smtClean="0"/>
              <a:t>‹#›</a:t>
            </a:fld>
            <a:endParaRPr kumimoji="1" lang="zh-TW" altLang="en-US"/>
          </a:p>
        </p:txBody>
      </p:sp>
    </p:spTree>
    <p:extLst>
      <p:ext uri="{BB962C8B-B14F-4D97-AF65-F5344CB8AC3E}">
        <p14:creationId xmlns:p14="http://schemas.microsoft.com/office/powerpoint/2010/main" val="1161002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A07828D-3638-0A49-A2E6-AB8C6610C819}"/>
              </a:ext>
            </a:extLst>
          </p:cNvPr>
          <p:cNvSpPr>
            <a:spLocks noGrp="1"/>
          </p:cNvSpPr>
          <p:nvPr>
            <p:ph type="title"/>
          </p:nvPr>
        </p:nvSpPr>
        <p:spPr/>
        <p:txBody>
          <a:bodyPr/>
          <a:lstStyle/>
          <a:p>
            <a:r>
              <a:rPr kumimoji="1" lang="zh-TW" altLang="en-US"/>
              <a:t>按一下以編輯母片標題樣式</a:t>
            </a:r>
          </a:p>
        </p:txBody>
      </p:sp>
      <p:sp>
        <p:nvSpPr>
          <p:cNvPr id="3" name="內容版面配置區 2">
            <a:extLst>
              <a:ext uri="{FF2B5EF4-FFF2-40B4-BE49-F238E27FC236}">
                <a16:creationId xmlns:a16="http://schemas.microsoft.com/office/drawing/2014/main" id="{F6DE1A37-F5B2-4A4B-AD5D-9FCEAD518551}"/>
              </a:ext>
            </a:extLst>
          </p:cNvPr>
          <p:cNvSpPr>
            <a:spLocks noGrp="1"/>
          </p:cNvSpPr>
          <p:nvPr>
            <p:ph sz="half" idx="1"/>
          </p:nvPr>
        </p:nvSpPr>
        <p:spPr>
          <a:xfrm>
            <a:off x="838200" y="1825625"/>
            <a:ext cx="5181600" cy="4351338"/>
          </a:xfrm>
        </p:spPr>
        <p:txBody>
          <a:body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4" name="內容版面配置區 3">
            <a:extLst>
              <a:ext uri="{FF2B5EF4-FFF2-40B4-BE49-F238E27FC236}">
                <a16:creationId xmlns:a16="http://schemas.microsoft.com/office/drawing/2014/main" id="{B2CF087C-1E53-9A4D-BAC1-4EF12E7BC64C}"/>
              </a:ext>
            </a:extLst>
          </p:cNvPr>
          <p:cNvSpPr>
            <a:spLocks noGrp="1"/>
          </p:cNvSpPr>
          <p:nvPr>
            <p:ph sz="half" idx="2"/>
          </p:nvPr>
        </p:nvSpPr>
        <p:spPr>
          <a:xfrm>
            <a:off x="6172200" y="1825625"/>
            <a:ext cx="5181600" cy="4351338"/>
          </a:xfrm>
        </p:spPr>
        <p:txBody>
          <a:body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5" name="日期版面配置區 4">
            <a:extLst>
              <a:ext uri="{FF2B5EF4-FFF2-40B4-BE49-F238E27FC236}">
                <a16:creationId xmlns:a16="http://schemas.microsoft.com/office/drawing/2014/main" id="{CF003570-1952-CD45-AD3B-A624576CD869}"/>
              </a:ext>
            </a:extLst>
          </p:cNvPr>
          <p:cNvSpPr>
            <a:spLocks noGrp="1"/>
          </p:cNvSpPr>
          <p:nvPr>
            <p:ph type="dt" sz="half" idx="10"/>
          </p:nvPr>
        </p:nvSpPr>
        <p:spPr/>
        <p:txBody>
          <a:bodyPr/>
          <a:lstStyle/>
          <a:p>
            <a:fld id="{BDED0E29-C66C-4E59-803F-AB08268DC377}" type="datetime1">
              <a:rPr kumimoji="1" lang="zh-TW" altLang="en-US" smtClean="0"/>
              <a:t>2021/10/13</a:t>
            </a:fld>
            <a:endParaRPr kumimoji="1" lang="zh-TW" altLang="en-US"/>
          </a:p>
        </p:txBody>
      </p:sp>
      <p:sp>
        <p:nvSpPr>
          <p:cNvPr id="6" name="頁尾版面配置區 5">
            <a:extLst>
              <a:ext uri="{FF2B5EF4-FFF2-40B4-BE49-F238E27FC236}">
                <a16:creationId xmlns:a16="http://schemas.microsoft.com/office/drawing/2014/main" id="{91308A77-9561-E94F-9FA2-15EFBFE201E5}"/>
              </a:ext>
            </a:extLst>
          </p:cNvPr>
          <p:cNvSpPr>
            <a:spLocks noGrp="1"/>
          </p:cNvSpPr>
          <p:nvPr>
            <p:ph type="ftr" sz="quarter" idx="11"/>
          </p:nvPr>
        </p:nvSpPr>
        <p:spPr/>
        <p:txBody>
          <a:bodyPr/>
          <a:lstStyle/>
          <a:p>
            <a:endParaRPr kumimoji="1" lang="zh-TW" altLang="en-US"/>
          </a:p>
        </p:txBody>
      </p:sp>
      <p:sp>
        <p:nvSpPr>
          <p:cNvPr id="7" name="投影片編號版面配置區 6">
            <a:extLst>
              <a:ext uri="{FF2B5EF4-FFF2-40B4-BE49-F238E27FC236}">
                <a16:creationId xmlns:a16="http://schemas.microsoft.com/office/drawing/2014/main" id="{CF8F7BD0-A4A7-9F48-9848-9BA20902CC60}"/>
              </a:ext>
            </a:extLst>
          </p:cNvPr>
          <p:cNvSpPr>
            <a:spLocks noGrp="1"/>
          </p:cNvSpPr>
          <p:nvPr>
            <p:ph type="sldNum" sz="quarter" idx="12"/>
          </p:nvPr>
        </p:nvSpPr>
        <p:spPr/>
        <p:txBody>
          <a:bodyPr/>
          <a:lstStyle/>
          <a:p>
            <a:fld id="{70CCEE11-ED14-124A-A67C-225DB931776F}" type="slidenum">
              <a:rPr kumimoji="1" lang="zh-TW" altLang="en-US" smtClean="0"/>
              <a:t>‹#›</a:t>
            </a:fld>
            <a:endParaRPr kumimoji="1" lang="zh-TW" altLang="en-US"/>
          </a:p>
        </p:txBody>
      </p:sp>
    </p:spTree>
    <p:extLst>
      <p:ext uri="{BB962C8B-B14F-4D97-AF65-F5344CB8AC3E}">
        <p14:creationId xmlns:p14="http://schemas.microsoft.com/office/powerpoint/2010/main" val="3637212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19E0EE2-8A28-BD46-BBCC-E2C0487BB732}"/>
              </a:ext>
            </a:extLst>
          </p:cNvPr>
          <p:cNvSpPr>
            <a:spLocks noGrp="1"/>
          </p:cNvSpPr>
          <p:nvPr>
            <p:ph type="title"/>
          </p:nvPr>
        </p:nvSpPr>
        <p:spPr>
          <a:xfrm>
            <a:off x="839788" y="365125"/>
            <a:ext cx="10515600" cy="1325563"/>
          </a:xfrm>
        </p:spPr>
        <p:txBody>
          <a:bodyPr/>
          <a:lstStyle/>
          <a:p>
            <a:r>
              <a:rPr kumimoji="1" lang="zh-TW" altLang="en-US"/>
              <a:t>按一下以編輯母片標題樣式</a:t>
            </a:r>
          </a:p>
        </p:txBody>
      </p:sp>
      <p:sp>
        <p:nvSpPr>
          <p:cNvPr id="3" name="文字版面配置區 2">
            <a:extLst>
              <a:ext uri="{FF2B5EF4-FFF2-40B4-BE49-F238E27FC236}">
                <a16:creationId xmlns:a16="http://schemas.microsoft.com/office/drawing/2014/main" id="{E5945855-0BBD-9743-B42C-5CEEBE5110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TW" altLang="en-US"/>
              <a:t>按一下以編輯母片文字樣式</a:t>
            </a:r>
          </a:p>
        </p:txBody>
      </p:sp>
      <p:sp>
        <p:nvSpPr>
          <p:cNvPr id="4" name="內容版面配置區 3">
            <a:extLst>
              <a:ext uri="{FF2B5EF4-FFF2-40B4-BE49-F238E27FC236}">
                <a16:creationId xmlns:a16="http://schemas.microsoft.com/office/drawing/2014/main" id="{0FA06E2D-8C6A-FF4D-AF69-75E3CFBA76EE}"/>
              </a:ext>
            </a:extLst>
          </p:cNvPr>
          <p:cNvSpPr>
            <a:spLocks noGrp="1"/>
          </p:cNvSpPr>
          <p:nvPr>
            <p:ph sz="half" idx="2"/>
          </p:nvPr>
        </p:nvSpPr>
        <p:spPr>
          <a:xfrm>
            <a:off x="839788" y="2505075"/>
            <a:ext cx="5157787" cy="3684588"/>
          </a:xfrm>
        </p:spPr>
        <p:txBody>
          <a:body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5" name="文字版面配置區 4">
            <a:extLst>
              <a:ext uri="{FF2B5EF4-FFF2-40B4-BE49-F238E27FC236}">
                <a16:creationId xmlns:a16="http://schemas.microsoft.com/office/drawing/2014/main" id="{42587128-C707-554D-BC20-6929E039EE4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TW" altLang="en-US"/>
              <a:t>按一下以編輯母片文字樣式</a:t>
            </a:r>
          </a:p>
        </p:txBody>
      </p:sp>
      <p:sp>
        <p:nvSpPr>
          <p:cNvPr id="6" name="內容版面配置區 5">
            <a:extLst>
              <a:ext uri="{FF2B5EF4-FFF2-40B4-BE49-F238E27FC236}">
                <a16:creationId xmlns:a16="http://schemas.microsoft.com/office/drawing/2014/main" id="{D200B922-5A4B-6B47-A511-810C8068CF3E}"/>
              </a:ext>
            </a:extLst>
          </p:cNvPr>
          <p:cNvSpPr>
            <a:spLocks noGrp="1"/>
          </p:cNvSpPr>
          <p:nvPr>
            <p:ph sz="quarter" idx="4"/>
          </p:nvPr>
        </p:nvSpPr>
        <p:spPr>
          <a:xfrm>
            <a:off x="6172200" y="2505075"/>
            <a:ext cx="5183188" cy="3684588"/>
          </a:xfrm>
        </p:spPr>
        <p:txBody>
          <a:body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7" name="日期版面配置區 6">
            <a:extLst>
              <a:ext uri="{FF2B5EF4-FFF2-40B4-BE49-F238E27FC236}">
                <a16:creationId xmlns:a16="http://schemas.microsoft.com/office/drawing/2014/main" id="{8F874ED2-2C2B-2D4F-9622-AA864C79D645}"/>
              </a:ext>
            </a:extLst>
          </p:cNvPr>
          <p:cNvSpPr>
            <a:spLocks noGrp="1"/>
          </p:cNvSpPr>
          <p:nvPr>
            <p:ph type="dt" sz="half" idx="10"/>
          </p:nvPr>
        </p:nvSpPr>
        <p:spPr/>
        <p:txBody>
          <a:bodyPr/>
          <a:lstStyle/>
          <a:p>
            <a:fld id="{4D785992-782D-41D9-A611-14B90040689A}" type="datetime1">
              <a:rPr kumimoji="1" lang="zh-TW" altLang="en-US" smtClean="0"/>
              <a:t>2021/10/13</a:t>
            </a:fld>
            <a:endParaRPr kumimoji="1" lang="zh-TW" altLang="en-US"/>
          </a:p>
        </p:txBody>
      </p:sp>
      <p:sp>
        <p:nvSpPr>
          <p:cNvPr id="8" name="頁尾版面配置區 7">
            <a:extLst>
              <a:ext uri="{FF2B5EF4-FFF2-40B4-BE49-F238E27FC236}">
                <a16:creationId xmlns:a16="http://schemas.microsoft.com/office/drawing/2014/main" id="{0D27938C-2DC2-A044-A678-4B3D77C63426}"/>
              </a:ext>
            </a:extLst>
          </p:cNvPr>
          <p:cNvSpPr>
            <a:spLocks noGrp="1"/>
          </p:cNvSpPr>
          <p:nvPr>
            <p:ph type="ftr" sz="quarter" idx="11"/>
          </p:nvPr>
        </p:nvSpPr>
        <p:spPr/>
        <p:txBody>
          <a:bodyPr/>
          <a:lstStyle/>
          <a:p>
            <a:endParaRPr kumimoji="1" lang="zh-TW" altLang="en-US"/>
          </a:p>
        </p:txBody>
      </p:sp>
      <p:sp>
        <p:nvSpPr>
          <p:cNvPr id="9" name="投影片編號版面配置區 8">
            <a:extLst>
              <a:ext uri="{FF2B5EF4-FFF2-40B4-BE49-F238E27FC236}">
                <a16:creationId xmlns:a16="http://schemas.microsoft.com/office/drawing/2014/main" id="{5427D66E-F23D-F442-91EF-298F60E2DC7C}"/>
              </a:ext>
            </a:extLst>
          </p:cNvPr>
          <p:cNvSpPr>
            <a:spLocks noGrp="1"/>
          </p:cNvSpPr>
          <p:nvPr>
            <p:ph type="sldNum" sz="quarter" idx="12"/>
          </p:nvPr>
        </p:nvSpPr>
        <p:spPr/>
        <p:txBody>
          <a:bodyPr/>
          <a:lstStyle/>
          <a:p>
            <a:fld id="{70CCEE11-ED14-124A-A67C-225DB931776F}" type="slidenum">
              <a:rPr kumimoji="1" lang="zh-TW" altLang="en-US" smtClean="0"/>
              <a:t>‹#›</a:t>
            </a:fld>
            <a:endParaRPr kumimoji="1" lang="zh-TW" altLang="en-US"/>
          </a:p>
        </p:txBody>
      </p:sp>
    </p:spTree>
    <p:extLst>
      <p:ext uri="{BB962C8B-B14F-4D97-AF65-F5344CB8AC3E}">
        <p14:creationId xmlns:p14="http://schemas.microsoft.com/office/powerpoint/2010/main" val="1835252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2E37BC6-4892-1440-AAAF-ED59AC0D25E0}"/>
              </a:ext>
            </a:extLst>
          </p:cNvPr>
          <p:cNvSpPr>
            <a:spLocks noGrp="1"/>
          </p:cNvSpPr>
          <p:nvPr>
            <p:ph type="title"/>
          </p:nvPr>
        </p:nvSpPr>
        <p:spPr/>
        <p:txBody>
          <a:bodyPr/>
          <a:lstStyle/>
          <a:p>
            <a:r>
              <a:rPr kumimoji="1" lang="zh-TW" altLang="en-US"/>
              <a:t>按一下以編輯母片標題樣式</a:t>
            </a:r>
          </a:p>
        </p:txBody>
      </p:sp>
      <p:sp>
        <p:nvSpPr>
          <p:cNvPr id="3" name="日期版面配置區 2">
            <a:extLst>
              <a:ext uri="{FF2B5EF4-FFF2-40B4-BE49-F238E27FC236}">
                <a16:creationId xmlns:a16="http://schemas.microsoft.com/office/drawing/2014/main" id="{6EF4B217-7AFA-4843-8A27-C0126985F0A6}"/>
              </a:ext>
            </a:extLst>
          </p:cNvPr>
          <p:cNvSpPr>
            <a:spLocks noGrp="1"/>
          </p:cNvSpPr>
          <p:nvPr>
            <p:ph type="dt" sz="half" idx="10"/>
          </p:nvPr>
        </p:nvSpPr>
        <p:spPr/>
        <p:txBody>
          <a:bodyPr/>
          <a:lstStyle/>
          <a:p>
            <a:fld id="{CD3652BC-4E4A-4D5A-89CC-49AFCFE36157}" type="datetime1">
              <a:rPr kumimoji="1" lang="zh-TW" altLang="en-US" smtClean="0"/>
              <a:t>2021/10/13</a:t>
            </a:fld>
            <a:endParaRPr kumimoji="1" lang="zh-TW" altLang="en-US"/>
          </a:p>
        </p:txBody>
      </p:sp>
      <p:sp>
        <p:nvSpPr>
          <p:cNvPr id="4" name="頁尾版面配置區 3">
            <a:extLst>
              <a:ext uri="{FF2B5EF4-FFF2-40B4-BE49-F238E27FC236}">
                <a16:creationId xmlns:a16="http://schemas.microsoft.com/office/drawing/2014/main" id="{C22DC748-7EDD-B844-865F-C6A1546FA8A8}"/>
              </a:ext>
            </a:extLst>
          </p:cNvPr>
          <p:cNvSpPr>
            <a:spLocks noGrp="1"/>
          </p:cNvSpPr>
          <p:nvPr>
            <p:ph type="ftr" sz="quarter" idx="11"/>
          </p:nvPr>
        </p:nvSpPr>
        <p:spPr/>
        <p:txBody>
          <a:bodyPr/>
          <a:lstStyle/>
          <a:p>
            <a:endParaRPr kumimoji="1" lang="zh-TW" altLang="en-US"/>
          </a:p>
        </p:txBody>
      </p:sp>
      <p:sp>
        <p:nvSpPr>
          <p:cNvPr id="5" name="投影片編號版面配置區 4">
            <a:extLst>
              <a:ext uri="{FF2B5EF4-FFF2-40B4-BE49-F238E27FC236}">
                <a16:creationId xmlns:a16="http://schemas.microsoft.com/office/drawing/2014/main" id="{E9478B36-83B9-284D-95D4-E96FA1EAAC2A}"/>
              </a:ext>
            </a:extLst>
          </p:cNvPr>
          <p:cNvSpPr>
            <a:spLocks noGrp="1"/>
          </p:cNvSpPr>
          <p:nvPr>
            <p:ph type="sldNum" sz="quarter" idx="12"/>
          </p:nvPr>
        </p:nvSpPr>
        <p:spPr/>
        <p:txBody>
          <a:bodyPr/>
          <a:lstStyle/>
          <a:p>
            <a:fld id="{70CCEE11-ED14-124A-A67C-225DB931776F}" type="slidenum">
              <a:rPr kumimoji="1" lang="zh-TW" altLang="en-US" smtClean="0"/>
              <a:t>‹#›</a:t>
            </a:fld>
            <a:endParaRPr kumimoji="1" lang="zh-TW" altLang="en-US"/>
          </a:p>
        </p:txBody>
      </p:sp>
    </p:spTree>
    <p:extLst>
      <p:ext uri="{BB962C8B-B14F-4D97-AF65-F5344CB8AC3E}">
        <p14:creationId xmlns:p14="http://schemas.microsoft.com/office/powerpoint/2010/main" val="2430096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59CB8AA8-D431-ED4A-A2D3-4153B45BA596}"/>
              </a:ext>
            </a:extLst>
          </p:cNvPr>
          <p:cNvSpPr>
            <a:spLocks noGrp="1"/>
          </p:cNvSpPr>
          <p:nvPr>
            <p:ph type="dt" sz="half" idx="10"/>
          </p:nvPr>
        </p:nvSpPr>
        <p:spPr/>
        <p:txBody>
          <a:bodyPr/>
          <a:lstStyle/>
          <a:p>
            <a:fld id="{623F44D2-4540-4E4B-8CDF-9FF760CFE51D}" type="datetime1">
              <a:rPr kumimoji="1" lang="zh-TW" altLang="en-US" smtClean="0"/>
              <a:t>2021/10/13</a:t>
            </a:fld>
            <a:endParaRPr kumimoji="1" lang="zh-TW" altLang="en-US"/>
          </a:p>
        </p:txBody>
      </p:sp>
      <p:sp>
        <p:nvSpPr>
          <p:cNvPr id="3" name="頁尾版面配置區 2">
            <a:extLst>
              <a:ext uri="{FF2B5EF4-FFF2-40B4-BE49-F238E27FC236}">
                <a16:creationId xmlns:a16="http://schemas.microsoft.com/office/drawing/2014/main" id="{ADE4AFFD-9A04-3043-8ED0-6B33A2766C67}"/>
              </a:ext>
            </a:extLst>
          </p:cNvPr>
          <p:cNvSpPr>
            <a:spLocks noGrp="1"/>
          </p:cNvSpPr>
          <p:nvPr>
            <p:ph type="ftr" sz="quarter" idx="11"/>
          </p:nvPr>
        </p:nvSpPr>
        <p:spPr/>
        <p:txBody>
          <a:bodyPr/>
          <a:lstStyle/>
          <a:p>
            <a:endParaRPr kumimoji="1" lang="zh-TW" altLang="en-US"/>
          </a:p>
        </p:txBody>
      </p:sp>
      <p:sp>
        <p:nvSpPr>
          <p:cNvPr id="4" name="投影片編號版面配置區 3">
            <a:extLst>
              <a:ext uri="{FF2B5EF4-FFF2-40B4-BE49-F238E27FC236}">
                <a16:creationId xmlns:a16="http://schemas.microsoft.com/office/drawing/2014/main" id="{8F59B85A-3330-1046-9E56-AE70AE00A083}"/>
              </a:ext>
            </a:extLst>
          </p:cNvPr>
          <p:cNvSpPr>
            <a:spLocks noGrp="1"/>
          </p:cNvSpPr>
          <p:nvPr>
            <p:ph type="sldNum" sz="quarter" idx="12"/>
          </p:nvPr>
        </p:nvSpPr>
        <p:spPr/>
        <p:txBody>
          <a:bodyPr/>
          <a:lstStyle/>
          <a:p>
            <a:fld id="{70CCEE11-ED14-124A-A67C-225DB931776F}" type="slidenum">
              <a:rPr kumimoji="1" lang="zh-TW" altLang="en-US" smtClean="0"/>
              <a:t>‹#›</a:t>
            </a:fld>
            <a:endParaRPr kumimoji="1" lang="zh-TW" altLang="en-US"/>
          </a:p>
        </p:txBody>
      </p:sp>
    </p:spTree>
    <p:extLst>
      <p:ext uri="{BB962C8B-B14F-4D97-AF65-F5344CB8AC3E}">
        <p14:creationId xmlns:p14="http://schemas.microsoft.com/office/powerpoint/2010/main" val="690038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F97B6D9-CFB3-1448-B925-A2D410782671}"/>
              </a:ext>
            </a:extLst>
          </p:cNvPr>
          <p:cNvSpPr>
            <a:spLocks noGrp="1"/>
          </p:cNvSpPr>
          <p:nvPr>
            <p:ph type="title"/>
          </p:nvPr>
        </p:nvSpPr>
        <p:spPr>
          <a:xfrm>
            <a:off x="839788" y="457200"/>
            <a:ext cx="3932237" cy="1600200"/>
          </a:xfrm>
        </p:spPr>
        <p:txBody>
          <a:bodyPr anchor="b"/>
          <a:lstStyle>
            <a:lvl1pPr>
              <a:defRPr sz="3200"/>
            </a:lvl1pPr>
          </a:lstStyle>
          <a:p>
            <a:r>
              <a:rPr kumimoji="1" lang="zh-TW" altLang="en-US"/>
              <a:t>按一下以編輯母片標題樣式</a:t>
            </a:r>
          </a:p>
        </p:txBody>
      </p:sp>
      <p:sp>
        <p:nvSpPr>
          <p:cNvPr id="3" name="內容版面配置區 2">
            <a:extLst>
              <a:ext uri="{FF2B5EF4-FFF2-40B4-BE49-F238E27FC236}">
                <a16:creationId xmlns:a16="http://schemas.microsoft.com/office/drawing/2014/main" id="{1FEEF0B4-68C2-814C-9F2A-1660B9D7D3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4" name="文字版面配置區 3">
            <a:extLst>
              <a:ext uri="{FF2B5EF4-FFF2-40B4-BE49-F238E27FC236}">
                <a16:creationId xmlns:a16="http://schemas.microsoft.com/office/drawing/2014/main" id="{9E027DB9-DC7F-714D-A1E4-404E6E6CAA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TW" altLang="en-US"/>
              <a:t>按一下以編輯母片文字樣式</a:t>
            </a:r>
          </a:p>
        </p:txBody>
      </p:sp>
      <p:sp>
        <p:nvSpPr>
          <p:cNvPr id="5" name="日期版面配置區 4">
            <a:extLst>
              <a:ext uri="{FF2B5EF4-FFF2-40B4-BE49-F238E27FC236}">
                <a16:creationId xmlns:a16="http://schemas.microsoft.com/office/drawing/2014/main" id="{A82A4315-3368-3742-BF57-00D9BF9CFF07}"/>
              </a:ext>
            </a:extLst>
          </p:cNvPr>
          <p:cNvSpPr>
            <a:spLocks noGrp="1"/>
          </p:cNvSpPr>
          <p:nvPr>
            <p:ph type="dt" sz="half" idx="10"/>
          </p:nvPr>
        </p:nvSpPr>
        <p:spPr/>
        <p:txBody>
          <a:bodyPr/>
          <a:lstStyle/>
          <a:p>
            <a:fld id="{DC0D6C22-E3FB-4517-9418-2FFDDD6E9E2B}" type="datetime1">
              <a:rPr kumimoji="1" lang="zh-TW" altLang="en-US" smtClean="0"/>
              <a:t>2021/10/13</a:t>
            </a:fld>
            <a:endParaRPr kumimoji="1" lang="zh-TW" altLang="en-US"/>
          </a:p>
        </p:txBody>
      </p:sp>
      <p:sp>
        <p:nvSpPr>
          <p:cNvPr id="6" name="頁尾版面配置區 5">
            <a:extLst>
              <a:ext uri="{FF2B5EF4-FFF2-40B4-BE49-F238E27FC236}">
                <a16:creationId xmlns:a16="http://schemas.microsoft.com/office/drawing/2014/main" id="{75407AC0-A88F-0247-94BC-90FB2F442C60}"/>
              </a:ext>
            </a:extLst>
          </p:cNvPr>
          <p:cNvSpPr>
            <a:spLocks noGrp="1"/>
          </p:cNvSpPr>
          <p:nvPr>
            <p:ph type="ftr" sz="quarter" idx="11"/>
          </p:nvPr>
        </p:nvSpPr>
        <p:spPr/>
        <p:txBody>
          <a:bodyPr/>
          <a:lstStyle/>
          <a:p>
            <a:endParaRPr kumimoji="1" lang="zh-TW" altLang="en-US"/>
          </a:p>
        </p:txBody>
      </p:sp>
      <p:sp>
        <p:nvSpPr>
          <p:cNvPr id="7" name="投影片編號版面配置區 6">
            <a:extLst>
              <a:ext uri="{FF2B5EF4-FFF2-40B4-BE49-F238E27FC236}">
                <a16:creationId xmlns:a16="http://schemas.microsoft.com/office/drawing/2014/main" id="{AFAC5643-F94A-CC4D-B795-4309A0BBDCB8}"/>
              </a:ext>
            </a:extLst>
          </p:cNvPr>
          <p:cNvSpPr>
            <a:spLocks noGrp="1"/>
          </p:cNvSpPr>
          <p:nvPr>
            <p:ph type="sldNum" sz="quarter" idx="12"/>
          </p:nvPr>
        </p:nvSpPr>
        <p:spPr/>
        <p:txBody>
          <a:bodyPr/>
          <a:lstStyle/>
          <a:p>
            <a:fld id="{70CCEE11-ED14-124A-A67C-225DB931776F}" type="slidenum">
              <a:rPr kumimoji="1" lang="zh-TW" altLang="en-US" smtClean="0"/>
              <a:t>‹#›</a:t>
            </a:fld>
            <a:endParaRPr kumimoji="1" lang="zh-TW" altLang="en-US"/>
          </a:p>
        </p:txBody>
      </p:sp>
    </p:spTree>
    <p:extLst>
      <p:ext uri="{BB962C8B-B14F-4D97-AF65-F5344CB8AC3E}">
        <p14:creationId xmlns:p14="http://schemas.microsoft.com/office/powerpoint/2010/main" val="1152024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D0EF22E-D900-A34C-920E-A7A82E46BAD4}"/>
              </a:ext>
            </a:extLst>
          </p:cNvPr>
          <p:cNvSpPr>
            <a:spLocks noGrp="1"/>
          </p:cNvSpPr>
          <p:nvPr>
            <p:ph type="title"/>
          </p:nvPr>
        </p:nvSpPr>
        <p:spPr>
          <a:xfrm>
            <a:off x="839788" y="457200"/>
            <a:ext cx="3932237" cy="1600200"/>
          </a:xfrm>
        </p:spPr>
        <p:txBody>
          <a:bodyPr anchor="b"/>
          <a:lstStyle>
            <a:lvl1pPr>
              <a:defRPr sz="3200"/>
            </a:lvl1pPr>
          </a:lstStyle>
          <a:p>
            <a:r>
              <a:rPr kumimoji="1" lang="zh-TW" altLang="en-US"/>
              <a:t>按一下以編輯母片標題樣式</a:t>
            </a:r>
          </a:p>
        </p:txBody>
      </p:sp>
      <p:sp>
        <p:nvSpPr>
          <p:cNvPr id="3" name="圖片版面配置區 2">
            <a:extLst>
              <a:ext uri="{FF2B5EF4-FFF2-40B4-BE49-F238E27FC236}">
                <a16:creationId xmlns:a16="http://schemas.microsoft.com/office/drawing/2014/main" id="{DCD8E19D-2800-E74C-8AC1-4D9B1FD974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TW" altLang="en-US"/>
          </a:p>
        </p:txBody>
      </p:sp>
      <p:sp>
        <p:nvSpPr>
          <p:cNvPr id="4" name="文字版面配置區 3">
            <a:extLst>
              <a:ext uri="{FF2B5EF4-FFF2-40B4-BE49-F238E27FC236}">
                <a16:creationId xmlns:a16="http://schemas.microsoft.com/office/drawing/2014/main" id="{4C1AEE7D-9687-144F-9BF0-4CF88F1904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TW" altLang="en-US"/>
              <a:t>按一下以編輯母片文字樣式</a:t>
            </a:r>
          </a:p>
        </p:txBody>
      </p:sp>
      <p:sp>
        <p:nvSpPr>
          <p:cNvPr id="5" name="日期版面配置區 4">
            <a:extLst>
              <a:ext uri="{FF2B5EF4-FFF2-40B4-BE49-F238E27FC236}">
                <a16:creationId xmlns:a16="http://schemas.microsoft.com/office/drawing/2014/main" id="{A4A907D3-5471-AA4A-B724-440F37297CB6}"/>
              </a:ext>
            </a:extLst>
          </p:cNvPr>
          <p:cNvSpPr>
            <a:spLocks noGrp="1"/>
          </p:cNvSpPr>
          <p:nvPr>
            <p:ph type="dt" sz="half" idx="10"/>
          </p:nvPr>
        </p:nvSpPr>
        <p:spPr/>
        <p:txBody>
          <a:bodyPr/>
          <a:lstStyle/>
          <a:p>
            <a:fld id="{A1C0E928-0DB4-4F02-A67F-06E85912B47E}" type="datetime1">
              <a:rPr kumimoji="1" lang="zh-TW" altLang="en-US" smtClean="0"/>
              <a:t>2021/10/13</a:t>
            </a:fld>
            <a:endParaRPr kumimoji="1" lang="zh-TW" altLang="en-US"/>
          </a:p>
        </p:txBody>
      </p:sp>
      <p:sp>
        <p:nvSpPr>
          <p:cNvPr id="6" name="頁尾版面配置區 5">
            <a:extLst>
              <a:ext uri="{FF2B5EF4-FFF2-40B4-BE49-F238E27FC236}">
                <a16:creationId xmlns:a16="http://schemas.microsoft.com/office/drawing/2014/main" id="{E5219339-2DBD-9A47-A6CA-905D026D064A}"/>
              </a:ext>
            </a:extLst>
          </p:cNvPr>
          <p:cNvSpPr>
            <a:spLocks noGrp="1"/>
          </p:cNvSpPr>
          <p:nvPr>
            <p:ph type="ftr" sz="quarter" idx="11"/>
          </p:nvPr>
        </p:nvSpPr>
        <p:spPr/>
        <p:txBody>
          <a:bodyPr/>
          <a:lstStyle/>
          <a:p>
            <a:endParaRPr kumimoji="1" lang="zh-TW" altLang="en-US"/>
          </a:p>
        </p:txBody>
      </p:sp>
      <p:sp>
        <p:nvSpPr>
          <p:cNvPr id="7" name="投影片編號版面配置區 6">
            <a:extLst>
              <a:ext uri="{FF2B5EF4-FFF2-40B4-BE49-F238E27FC236}">
                <a16:creationId xmlns:a16="http://schemas.microsoft.com/office/drawing/2014/main" id="{A29EB04F-1416-304D-BA14-F0ECBC448DE8}"/>
              </a:ext>
            </a:extLst>
          </p:cNvPr>
          <p:cNvSpPr>
            <a:spLocks noGrp="1"/>
          </p:cNvSpPr>
          <p:nvPr>
            <p:ph type="sldNum" sz="quarter" idx="12"/>
          </p:nvPr>
        </p:nvSpPr>
        <p:spPr/>
        <p:txBody>
          <a:bodyPr/>
          <a:lstStyle/>
          <a:p>
            <a:fld id="{70CCEE11-ED14-124A-A67C-225DB931776F}" type="slidenum">
              <a:rPr kumimoji="1" lang="zh-TW" altLang="en-US" smtClean="0"/>
              <a:t>‹#›</a:t>
            </a:fld>
            <a:endParaRPr kumimoji="1" lang="zh-TW" altLang="en-US"/>
          </a:p>
        </p:txBody>
      </p:sp>
    </p:spTree>
    <p:extLst>
      <p:ext uri="{BB962C8B-B14F-4D97-AF65-F5344CB8AC3E}">
        <p14:creationId xmlns:p14="http://schemas.microsoft.com/office/powerpoint/2010/main" val="2695921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A1128237-B037-7C45-AD68-61CC8F93EBD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zh-TW" altLang="en-US"/>
              <a:t>按一下以編輯母片標題樣式</a:t>
            </a:r>
          </a:p>
        </p:txBody>
      </p:sp>
      <p:sp>
        <p:nvSpPr>
          <p:cNvPr id="3" name="文字版面配置區 2">
            <a:extLst>
              <a:ext uri="{FF2B5EF4-FFF2-40B4-BE49-F238E27FC236}">
                <a16:creationId xmlns:a16="http://schemas.microsoft.com/office/drawing/2014/main" id="{FDCDC64F-BBE5-7041-B6CF-7C5F3EAE4C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4" name="日期版面配置區 3">
            <a:extLst>
              <a:ext uri="{FF2B5EF4-FFF2-40B4-BE49-F238E27FC236}">
                <a16:creationId xmlns:a16="http://schemas.microsoft.com/office/drawing/2014/main" id="{4E136D63-447C-584A-9D0E-E116FAF43A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98C911-ADDF-4E09-9395-2F6A36C6F81B}" type="datetime1">
              <a:rPr kumimoji="1" lang="zh-TW" altLang="en-US" smtClean="0"/>
              <a:t>2021/10/13</a:t>
            </a:fld>
            <a:endParaRPr kumimoji="1" lang="zh-TW" altLang="en-US"/>
          </a:p>
        </p:txBody>
      </p:sp>
      <p:sp>
        <p:nvSpPr>
          <p:cNvPr id="5" name="頁尾版面配置區 4">
            <a:extLst>
              <a:ext uri="{FF2B5EF4-FFF2-40B4-BE49-F238E27FC236}">
                <a16:creationId xmlns:a16="http://schemas.microsoft.com/office/drawing/2014/main" id="{4031542E-963E-1D43-8B68-2712046724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TW" altLang="en-US"/>
          </a:p>
        </p:txBody>
      </p:sp>
      <p:sp>
        <p:nvSpPr>
          <p:cNvPr id="6" name="投影片編號版面配置區 5">
            <a:extLst>
              <a:ext uri="{FF2B5EF4-FFF2-40B4-BE49-F238E27FC236}">
                <a16:creationId xmlns:a16="http://schemas.microsoft.com/office/drawing/2014/main" id="{350D0767-587E-1145-8C20-DBA900DA4A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CCEE11-ED14-124A-A67C-225DB931776F}" type="slidenum">
              <a:rPr kumimoji="1" lang="zh-TW" altLang="en-US" smtClean="0"/>
              <a:t>‹#›</a:t>
            </a:fld>
            <a:endParaRPr kumimoji="1" lang="zh-TW" altLang="en-US"/>
          </a:p>
        </p:txBody>
      </p:sp>
    </p:spTree>
    <p:extLst>
      <p:ext uri="{BB962C8B-B14F-4D97-AF65-F5344CB8AC3E}">
        <p14:creationId xmlns:p14="http://schemas.microsoft.com/office/powerpoint/2010/main" val="6522711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6452F0CF-75CE-4EC3-87DB-102AB28D465F}"/>
              </a:ext>
            </a:extLst>
          </p:cNvPr>
          <p:cNvSpPr/>
          <p:nvPr/>
        </p:nvSpPr>
        <p:spPr>
          <a:xfrm>
            <a:off x="6115050" y="0"/>
            <a:ext cx="6120000" cy="36000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 name="矩形 9">
            <a:extLst>
              <a:ext uri="{FF2B5EF4-FFF2-40B4-BE49-F238E27FC236}">
                <a16:creationId xmlns:a16="http://schemas.microsoft.com/office/drawing/2014/main" id="{4AA621E2-EDEB-4A7E-8580-16D18EF10013}"/>
              </a:ext>
            </a:extLst>
          </p:cNvPr>
          <p:cNvSpPr/>
          <p:nvPr/>
        </p:nvSpPr>
        <p:spPr>
          <a:xfrm>
            <a:off x="0" y="0"/>
            <a:ext cx="6120000" cy="360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solidFill>
                <a:schemeClr val="accent2">
                  <a:lumMod val="60000"/>
                  <a:lumOff val="40000"/>
                </a:schemeClr>
              </a:solidFill>
            </a:endParaRPr>
          </a:p>
        </p:txBody>
      </p:sp>
      <p:sp>
        <p:nvSpPr>
          <p:cNvPr id="7" name="矩形 6">
            <a:extLst>
              <a:ext uri="{FF2B5EF4-FFF2-40B4-BE49-F238E27FC236}">
                <a16:creationId xmlns:a16="http://schemas.microsoft.com/office/drawing/2014/main" id="{166A7BDE-BB24-4915-8B14-CB3ABC90B674}"/>
              </a:ext>
            </a:extLst>
          </p:cNvPr>
          <p:cNvSpPr/>
          <p:nvPr/>
        </p:nvSpPr>
        <p:spPr>
          <a:xfrm>
            <a:off x="1584355" y="1085618"/>
            <a:ext cx="9198321" cy="3600000"/>
          </a:xfrm>
          <a:prstGeom prst="rect">
            <a:avLst/>
          </a:prstGeom>
          <a:noFill/>
          <a:ln w="889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5" name="矩形 14">
            <a:extLst>
              <a:ext uri="{FF2B5EF4-FFF2-40B4-BE49-F238E27FC236}">
                <a16:creationId xmlns:a16="http://schemas.microsoft.com/office/drawing/2014/main" id="{43404C86-3954-4F5E-918C-CFC66F073ECE}"/>
              </a:ext>
            </a:extLst>
          </p:cNvPr>
          <p:cNvSpPr/>
          <p:nvPr/>
        </p:nvSpPr>
        <p:spPr>
          <a:xfrm>
            <a:off x="6432065" y="3096632"/>
            <a:ext cx="4350611" cy="1378515"/>
          </a:xfrm>
          <a:custGeom>
            <a:avLst/>
            <a:gdLst>
              <a:gd name="connsiteX0" fmla="*/ 0 w 8460000"/>
              <a:gd name="connsiteY0" fmla="*/ 0 h 3600000"/>
              <a:gd name="connsiteX1" fmla="*/ 8460000 w 8460000"/>
              <a:gd name="connsiteY1" fmla="*/ 0 h 3600000"/>
              <a:gd name="connsiteX2" fmla="*/ 8460000 w 8460000"/>
              <a:gd name="connsiteY2" fmla="*/ 3600000 h 3600000"/>
              <a:gd name="connsiteX3" fmla="*/ 0 w 8460000"/>
              <a:gd name="connsiteY3" fmla="*/ 3600000 h 3600000"/>
              <a:gd name="connsiteX4" fmla="*/ 0 w 8460000"/>
              <a:gd name="connsiteY4" fmla="*/ 0 h 3600000"/>
              <a:gd name="connsiteX0" fmla="*/ 0 w 8460000"/>
              <a:gd name="connsiteY0" fmla="*/ 0 h 3600000"/>
              <a:gd name="connsiteX1" fmla="*/ 8460000 w 8460000"/>
              <a:gd name="connsiteY1" fmla="*/ 0 h 3600000"/>
              <a:gd name="connsiteX2" fmla="*/ 8460000 w 8460000"/>
              <a:gd name="connsiteY2" fmla="*/ 3600000 h 3600000"/>
              <a:gd name="connsiteX3" fmla="*/ 0 w 8460000"/>
              <a:gd name="connsiteY3" fmla="*/ 3600000 h 3600000"/>
              <a:gd name="connsiteX4" fmla="*/ 91440 w 8460000"/>
              <a:gd name="connsiteY4" fmla="*/ 91440 h 3600000"/>
              <a:gd name="connsiteX0" fmla="*/ 0 w 8460000"/>
              <a:gd name="connsiteY0" fmla="*/ 0 h 3600000"/>
              <a:gd name="connsiteX1" fmla="*/ 8460000 w 8460000"/>
              <a:gd name="connsiteY1" fmla="*/ 0 h 3600000"/>
              <a:gd name="connsiteX2" fmla="*/ 8460000 w 8460000"/>
              <a:gd name="connsiteY2" fmla="*/ 3600000 h 3600000"/>
              <a:gd name="connsiteX3" fmla="*/ 0 w 8460000"/>
              <a:gd name="connsiteY3" fmla="*/ 3600000 h 3600000"/>
              <a:gd name="connsiteX0" fmla="*/ 8460000 w 8460000"/>
              <a:gd name="connsiteY0" fmla="*/ 0 h 3600000"/>
              <a:gd name="connsiteX1" fmla="*/ 8460000 w 8460000"/>
              <a:gd name="connsiteY1" fmla="*/ 3600000 h 3600000"/>
              <a:gd name="connsiteX2" fmla="*/ 0 w 8460000"/>
              <a:gd name="connsiteY2" fmla="*/ 3600000 h 3600000"/>
            </a:gdLst>
            <a:ahLst/>
            <a:cxnLst>
              <a:cxn ang="0">
                <a:pos x="connsiteX0" y="connsiteY0"/>
              </a:cxn>
              <a:cxn ang="0">
                <a:pos x="connsiteX1" y="connsiteY1"/>
              </a:cxn>
              <a:cxn ang="0">
                <a:pos x="connsiteX2" y="connsiteY2"/>
              </a:cxn>
            </a:cxnLst>
            <a:rect l="l" t="t" r="r" b="b"/>
            <a:pathLst>
              <a:path w="8460000" h="3600000">
                <a:moveTo>
                  <a:pt x="8460000" y="0"/>
                </a:moveTo>
                <a:lnTo>
                  <a:pt x="8460000" y="3600000"/>
                </a:lnTo>
                <a:lnTo>
                  <a:pt x="0" y="3600000"/>
                </a:lnTo>
              </a:path>
            </a:pathLst>
          </a:custGeom>
          <a:noFill/>
          <a:ln w="889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6" name="矩形 14">
            <a:extLst>
              <a:ext uri="{FF2B5EF4-FFF2-40B4-BE49-F238E27FC236}">
                <a16:creationId xmlns:a16="http://schemas.microsoft.com/office/drawing/2014/main" id="{6B774E58-F827-4054-87C5-B7CAC640D044}"/>
              </a:ext>
            </a:extLst>
          </p:cNvPr>
          <p:cNvSpPr/>
          <p:nvPr/>
        </p:nvSpPr>
        <p:spPr>
          <a:xfrm flipH="1">
            <a:off x="1605440" y="3096633"/>
            <a:ext cx="4350611" cy="1378515"/>
          </a:xfrm>
          <a:custGeom>
            <a:avLst/>
            <a:gdLst>
              <a:gd name="connsiteX0" fmla="*/ 0 w 8460000"/>
              <a:gd name="connsiteY0" fmla="*/ 0 h 3600000"/>
              <a:gd name="connsiteX1" fmla="*/ 8460000 w 8460000"/>
              <a:gd name="connsiteY1" fmla="*/ 0 h 3600000"/>
              <a:gd name="connsiteX2" fmla="*/ 8460000 w 8460000"/>
              <a:gd name="connsiteY2" fmla="*/ 3600000 h 3600000"/>
              <a:gd name="connsiteX3" fmla="*/ 0 w 8460000"/>
              <a:gd name="connsiteY3" fmla="*/ 3600000 h 3600000"/>
              <a:gd name="connsiteX4" fmla="*/ 0 w 8460000"/>
              <a:gd name="connsiteY4" fmla="*/ 0 h 3600000"/>
              <a:gd name="connsiteX0" fmla="*/ 0 w 8460000"/>
              <a:gd name="connsiteY0" fmla="*/ 0 h 3600000"/>
              <a:gd name="connsiteX1" fmla="*/ 8460000 w 8460000"/>
              <a:gd name="connsiteY1" fmla="*/ 0 h 3600000"/>
              <a:gd name="connsiteX2" fmla="*/ 8460000 w 8460000"/>
              <a:gd name="connsiteY2" fmla="*/ 3600000 h 3600000"/>
              <a:gd name="connsiteX3" fmla="*/ 0 w 8460000"/>
              <a:gd name="connsiteY3" fmla="*/ 3600000 h 3600000"/>
              <a:gd name="connsiteX4" fmla="*/ 91440 w 8460000"/>
              <a:gd name="connsiteY4" fmla="*/ 91440 h 3600000"/>
              <a:gd name="connsiteX0" fmla="*/ 0 w 8460000"/>
              <a:gd name="connsiteY0" fmla="*/ 0 h 3600000"/>
              <a:gd name="connsiteX1" fmla="*/ 8460000 w 8460000"/>
              <a:gd name="connsiteY1" fmla="*/ 0 h 3600000"/>
              <a:gd name="connsiteX2" fmla="*/ 8460000 w 8460000"/>
              <a:gd name="connsiteY2" fmla="*/ 3600000 h 3600000"/>
              <a:gd name="connsiteX3" fmla="*/ 0 w 8460000"/>
              <a:gd name="connsiteY3" fmla="*/ 3600000 h 3600000"/>
              <a:gd name="connsiteX0" fmla="*/ 8460000 w 8460000"/>
              <a:gd name="connsiteY0" fmla="*/ 0 h 3600000"/>
              <a:gd name="connsiteX1" fmla="*/ 8460000 w 8460000"/>
              <a:gd name="connsiteY1" fmla="*/ 3600000 h 3600000"/>
              <a:gd name="connsiteX2" fmla="*/ 0 w 8460000"/>
              <a:gd name="connsiteY2" fmla="*/ 3600000 h 3600000"/>
            </a:gdLst>
            <a:ahLst/>
            <a:cxnLst>
              <a:cxn ang="0">
                <a:pos x="connsiteX0" y="connsiteY0"/>
              </a:cxn>
              <a:cxn ang="0">
                <a:pos x="connsiteX1" y="connsiteY1"/>
              </a:cxn>
              <a:cxn ang="0">
                <a:pos x="connsiteX2" y="connsiteY2"/>
              </a:cxn>
            </a:cxnLst>
            <a:rect l="l" t="t" r="r" b="b"/>
            <a:pathLst>
              <a:path w="8460000" h="3600000">
                <a:moveTo>
                  <a:pt x="8460000" y="0"/>
                </a:moveTo>
                <a:lnTo>
                  <a:pt x="8460000" y="3600000"/>
                </a:lnTo>
                <a:lnTo>
                  <a:pt x="0" y="3600000"/>
                </a:lnTo>
              </a:path>
            </a:pathLst>
          </a:custGeom>
          <a:noFill/>
          <a:ln w="889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accent2">
                  <a:lumMod val="50000"/>
                </a:schemeClr>
              </a:solidFill>
            </a:endParaRPr>
          </a:p>
        </p:txBody>
      </p:sp>
      <p:sp>
        <p:nvSpPr>
          <p:cNvPr id="17" name="矩形 16">
            <a:extLst>
              <a:ext uri="{FF2B5EF4-FFF2-40B4-BE49-F238E27FC236}">
                <a16:creationId xmlns:a16="http://schemas.microsoft.com/office/drawing/2014/main" id="{85A98CF9-DD7D-4C41-B6C9-DAD4BCD59ECB}"/>
              </a:ext>
            </a:extLst>
          </p:cNvPr>
          <p:cNvSpPr/>
          <p:nvPr/>
        </p:nvSpPr>
        <p:spPr>
          <a:xfrm>
            <a:off x="2496000" y="4070016"/>
            <a:ext cx="720000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1" name="文字方塊 20">
            <a:extLst>
              <a:ext uri="{FF2B5EF4-FFF2-40B4-BE49-F238E27FC236}">
                <a16:creationId xmlns:a16="http://schemas.microsoft.com/office/drawing/2014/main" id="{E226D6C6-C91D-444C-99B3-5D905D069D00}"/>
              </a:ext>
            </a:extLst>
          </p:cNvPr>
          <p:cNvSpPr txBox="1"/>
          <p:nvPr/>
        </p:nvSpPr>
        <p:spPr>
          <a:xfrm>
            <a:off x="1674891" y="1030846"/>
            <a:ext cx="8975803" cy="2599879"/>
          </a:xfrm>
          <a:prstGeom prst="rect">
            <a:avLst/>
          </a:prstGeom>
          <a:noFill/>
        </p:spPr>
        <p:txBody>
          <a:bodyPr wrap="square" rtlCol="0">
            <a:spAutoFit/>
          </a:bodyPr>
          <a:lstStyle/>
          <a:p>
            <a:pPr algn="ctr">
              <a:lnSpc>
                <a:spcPct val="150000"/>
              </a:lnSpc>
            </a:pPr>
            <a:r>
              <a:rPr lang="en-US" altLang="zh-TW" sz="2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Manual takeover and handover of a simulated fully autonomous vehicle within urban and extra-urban settings.</a:t>
            </a:r>
          </a:p>
          <a:p>
            <a:pPr algn="ctr">
              <a:lnSpc>
                <a:spcPct val="150000"/>
              </a:lnSpc>
            </a:pPr>
            <a:r>
              <a:rPr lang="zh-TW" altLang="en-US" sz="2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城市和郊區環境中手動接管和移交模擬全自動駕駛</a:t>
            </a:r>
            <a:endParaRPr lang="en-US" altLang="zh-TW" sz="2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12" name="文字方塊 11">
            <a:extLst>
              <a:ext uri="{FF2B5EF4-FFF2-40B4-BE49-F238E27FC236}">
                <a16:creationId xmlns:a16="http://schemas.microsoft.com/office/drawing/2014/main" id="{E226D6C6-C91D-444C-99B3-5D905D069D00}"/>
              </a:ext>
            </a:extLst>
          </p:cNvPr>
          <p:cNvSpPr txBox="1"/>
          <p:nvPr/>
        </p:nvSpPr>
        <p:spPr>
          <a:xfrm>
            <a:off x="2496000" y="4032506"/>
            <a:ext cx="7185180" cy="1938992"/>
          </a:xfrm>
          <a:prstGeom prst="rect">
            <a:avLst/>
          </a:prstGeom>
          <a:noFill/>
        </p:spPr>
        <p:txBody>
          <a:bodyPr wrap="square" rtlCol="0">
            <a:spAutoFit/>
          </a:bodyPr>
          <a:lstStyle/>
          <a:p>
            <a:r>
              <a:rPr lang="zh-TW" altLang="en-US" sz="20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作者：</a:t>
            </a:r>
            <a:r>
              <a:rPr lang="en-US" altLang="zh-TW" sz="20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Morgan, Alford, Williams, Parkhurst, &amp; Pipe</a:t>
            </a:r>
            <a:r>
              <a:rPr lang="zh-TW" altLang="en-US" sz="20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20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 (2017)</a:t>
            </a:r>
          </a:p>
          <a:p>
            <a:r>
              <a:rPr lang="zh-TW" altLang="en-US" sz="20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期刊：</a:t>
            </a:r>
            <a:r>
              <a:rPr lang="en-US" altLang="zh-TW" sz="20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In International Conference on Applied Human Factors and Ergonomics (pp. 760-771).</a:t>
            </a:r>
          </a:p>
          <a:p>
            <a:pPr algn="r"/>
            <a:r>
              <a:rPr lang="zh-TW" altLang="en-US" sz="20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簡報者：林俊佑</a:t>
            </a:r>
            <a:endParaRPr lang="en-US" altLang="zh-TW" sz="20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a:p>
            <a:pPr algn="r"/>
            <a:r>
              <a:rPr lang="zh-TW" altLang="en-US" sz="20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指導教授：柳永青</a:t>
            </a:r>
            <a:endParaRPr lang="zh-TW" altLang="zh-TW" sz="20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a:p>
            <a:endParaRPr lang="zh-TW" altLang="en-US" sz="2000" b="1" dirty="0">
              <a:solidFill>
                <a:schemeClr val="accent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2" name="投影片編號版面配置區 1">
            <a:extLst>
              <a:ext uri="{FF2B5EF4-FFF2-40B4-BE49-F238E27FC236}">
                <a16:creationId xmlns:a16="http://schemas.microsoft.com/office/drawing/2014/main" id="{21ACF76A-9301-4AE8-AFCB-30255B78134B}"/>
              </a:ext>
            </a:extLst>
          </p:cNvPr>
          <p:cNvSpPr>
            <a:spLocks noGrp="1"/>
          </p:cNvSpPr>
          <p:nvPr>
            <p:ph type="sldNum" sz="quarter" idx="12"/>
          </p:nvPr>
        </p:nvSpPr>
        <p:spPr/>
        <p:txBody>
          <a:bodyPr/>
          <a:lstStyle/>
          <a:p>
            <a:fld id="{70CCEE11-ED14-124A-A67C-225DB931776F}" type="slidenum">
              <a:rPr kumimoji="1" lang="zh-TW" altLang="en-US" smtClean="0"/>
              <a:t>1</a:t>
            </a:fld>
            <a:endParaRPr kumimoji="1" lang="zh-TW" altLang="en-US"/>
          </a:p>
        </p:txBody>
      </p:sp>
    </p:spTree>
    <p:extLst>
      <p:ext uri="{BB962C8B-B14F-4D97-AF65-F5344CB8AC3E}">
        <p14:creationId xmlns:p14="http://schemas.microsoft.com/office/powerpoint/2010/main" val="3619590957"/>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圓角 7">
            <a:extLst>
              <a:ext uri="{FF2B5EF4-FFF2-40B4-BE49-F238E27FC236}">
                <a16:creationId xmlns:a16="http://schemas.microsoft.com/office/drawing/2014/main" id="{6F61B689-1895-4AAD-8BCD-B571C160A73F}"/>
              </a:ext>
            </a:extLst>
          </p:cNvPr>
          <p:cNvSpPr/>
          <p:nvPr/>
        </p:nvSpPr>
        <p:spPr>
          <a:xfrm>
            <a:off x="250517" y="1138335"/>
            <a:ext cx="11705824" cy="5525502"/>
          </a:xfrm>
          <a:prstGeom prst="roundRect">
            <a:avLst>
              <a:gd name="adj" fmla="val 876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4" name="投影片編號版面配置區 3">
            <a:extLst>
              <a:ext uri="{FF2B5EF4-FFF2-40B4-BE49-F238E27FC236}">
                <a16:creationId xmlns:a16="http://schemas.microsoft.com/office/drawing/2014/main" id="{CE932386-31EE-499D-83A8-905918CB9711}"/>
              </a:ext>
            </a:extLst>
          </p:cNvPr>
          <p:cNvSpPr>
            <a:spLocks noGrp="1"/>
          </p:cNvSpPr>
          <p:nvPr>
            <p:ph type="sldNum" sz="quarter" idx="12"/>
          </p:nvPr>
        </p:nvSpPr>
        <p:spPr/>
        <p:txBody>
          <a:bodyPr/>
          <a:lstStyle/>
          <a:p>
            <a:fld id="{70CCEE11-ED14-124A-A67C-225DB931776F}" type="slidenum">
              <a:rPr kumimoji="1" lang="zh-TW" altLang="en-US" smtClean="0"/>
              <a:t>10</a:t>
            </a:fld>
            <a:endParaRPr kumimoji="1" lang="zh-TW" altLang="en-US"/>
          </a:p>
        </p:txBody>
      </p:sp>
      <p:pic>
        <p:nvPicPr>
          <p:cNvPr id="3" name="圖片 2">
            <a:extLst>
              <a:ext uri="{FF2B5EF4-FFF2-40B4-BE49-F238E27FC236}">
                <a16:creationId xmlns:a16="http://schemas.microsoft.com/office/drawing/2014/main" id="{790E60BF-19C2-C343-ABCC-D8ED568B79F3}"/>
              </a:ext>
            </a:extLst>
          </p:cNvPr>
          <p:cNvPicPr>
            <a:picLocks noChangeAspect="1"/>
          </p:cNvPicPr>
          <p:nvPr/>
        </p:nvPicPr>
        <p:blipFill>
          <a:blip r:embed="rId3"/>
          <a:stretch>
            <a:fillRect/>
          </a:stretch>
        </p:blipFill>
        <p:spPr>
          <a:xfrm>
            <a:off x="250517" y="194163"/>
            <a:ext cx="828000" cy="828000"/>
          </a:xfrm>
          <a:prstGeom prst="rect">
            <a:avLst/>
          </a:prstGeom>
        </p:spPr>
      </p:pic>
      <p:sp>
        <p:nvSpPr>
          <p:cNvPr id="12" name="矩形 11">
            <a:extLst>
              <a:ext uri="{FF2B5EF4-FFF2-40B4-BE49-F238E27FC236}">
                <a16:creationId xmlns:a16="http://schemas.microsoft.com/office/drawing/2014/main" id="{61D0293D-8B11-D54B-8882-061306A12909}"/>
              </a:ext>
            </a:extLst>
          </p:cNvPr>
          <p:cNvSpPr/>
          <p:nvPr/>
        </p:nvSpPr>
        <p:spPr>
          <a:xfrm>
            <a:off x="1306687" y="648505"/>
            <a:ext cx="1595133" cy="26589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a:extLst>
              <a:ext uri="{FF2B5EF4-FFF2-40B4-BE49-F238E27FC236}">
                <a16:creationId xmlns:a16="http://schemas.microsoft.com/office/drawing/2014/main" id="{BF59E6C8-4257-074B-9B9C-3CBD244D6396}"/>
              </a:ext>
            </a:extLst>
          </p:cNvPr>
          <p:cNvSpPr/>
          <p:nvPr/>
        </p:nvSpPr>
        <p:spPr>
          <a:xfrm>
            <a:off x="1306688" y="194163"/>
            <a:ext cx="6417142" cy="840230"/>
          </a:xfrm>
          <a:prstGeom prst="rect">
            <a:avLst/>
          </a:prstGeom>
        </p:spPr>
        <p:txBody>
          <a:bodyPr vert="horz" lIns="91440" tIns="45720" rIns="91440" bIns="45720" rtlCol="0" anchor="ctr">
            <a:normAutofit/>
          </a:bodyPr>
          <a:lstStyle/>
          <a:p>
            <a:r>
              <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結果</a:t>
            </a:r>
          </a:p>
        </p:txBody>
      </p:sp>
      <p:sp>
        <p:nvSpPr>
          <p:cNvPr id="79" name="矩形 78">
            <a:extLst>
              <a:ext uri="{FF2B5EF4-FFF2-40B4-BE49-F238E27FC236}">
                <a16:creationId xmlns:a16="http://schemas.microsoft.com/office/drawing/2014/main" id="{9731B099-7031-4FCE-B4C9-F760CD101898}"/>
              </a:ext>
            </a:extLst>
          </p:cNvPr>
          <p:cNvSpPr/>
          <p:nvPr/>
        </p:nvSpPr>
        <p:spPr>
          <a:xfrm>
            <a:off x="664518" y="1156174"/>
            <a:ext cx="6995302" cy="5010474"/>
          </a:xfrm>
          <a:prstGeom prst="rect">
            <a:avLst/>
          </a:prstGeom>
        </p:spPr>
        <p:txBody>
          <a:bodyPr wrap="square">
            <a:spAutoFit/>
          </a:bodyPr>
          <a:lstStyle/>
          <a:p>
            <a:pPr marL="342900" indent="-342900">
              <a:lnSpc>
                <a:spcPct val="150000"/>
              </a:lnSpc>
              <a:buFont typeface="Wingdings" panose="05000000000000000000" pitchFamily="2" charset="2"/>
              <a:buChar char="p"/>
            </a:pPr>
            <a:r>
              <a:rPr lang="zh-TW" altLang="en-US" sz="2400" dirty="0">
                <a:solidFill>
                  <a:srgbClr val="202122"/>
                </a:solidFill>
                <a:latin typeface="微軟正黑體" panose="020B0604030504040204" pitchFamily="34" charset="-120"/>
                <a:ea typeface="微軟正黑體" panose="020B0604030504040204" pitchFamily="34" charset="-120"/>
              </a:rPr>
              <a:t>發出接管請求後接管駕駛控制的平均時間。</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在 </a:t>
            </a:r>
            <a:r>
              <a:rPr lang="en-US" altLang="zh-TW" sz="2400" dirty="0">
                <a:solidFill>
                  <a:srgbClr val="202122"/>
                </a:solidFill>
                <a:latin typeface="微軟正黑體" panose="020B0604030504040204" pitchFamily="34" charset="-120"/>
                <a:ea typeface="微軟正黑體" panose="020B0604030504040204" pitchFamily="34" charset="-120"/>
              </a:rPr>
              <a:t>30-50 </a:t>
            </a:r>
            <a:r>
              <a:rPr lang="zh-TW" altLang="en-US" sz="2400" dirty="0">
                <a:solidFill>
                  <a:srgbClr val="202122"/>
                </a:solidFill>
                <a:latin typeface="微軟正黑體" panose="020B0604030504040204" pitchFamily="34" charset="-120"/>
                <a:ea typeface="微軟正黑體" panose="020B0604030504040204" pitchFamily="34" charset="-120"/>
              </a:rPr>
              <a:t>英里</a:t>
            </a:r>
            <a:r>
              <a:rPr lang="en-US" altLang="zh-TW" sz="2400"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小時的條件下接管時間接近 </a:t>
            </a:r>
            <a:r>
              <a:rPr lang="en-US" altLang="zh-TW" sz="2400" dirty="0">
                <a:solidFill>
                  <a:srgbClr val="202122"/>
                </a:solidFill>
                <a:latin typeface="微軟正黑體" panose="020B0604030504040204" pitchFamily="34" charset="-120"/>
                <a:ea typeface="微軟正黑體" panose="020B0604030504040204" pitchFamily="34" charset="-120"/>
              </a:rPr>
              <a:t>2 </a:t>
            </a:r>
            <a:r>
              <a:rPr lang="zh-TW" altLang="en-US" sz="2400" dirty="0">
                <a:solidFill>
                  <a:srgbClr val="202122"/>
                </a:solidFill>
                <a:latin typeface="微軟正黑體" panose="020B0604030504040204" pitchFamily="34" charset="-120"/>
                <a:ea typeface="微軟正黑體" panose="020B0604030504040204" pitchFamily="34" charset="-120"/>
              </a:rPr>
              <a:t>秒，在 </a:t>
            </a:r>
            <a:r>
              <a:rPr lang="en-US" altLang="zh-TW" sz="2400" dirty="0">
                <a:solidFill>
                  <a:srgbClr val="202122"/>
                </a:solidFill>
                <a:latin typeface="微軟正黑體" panose="020B0604030504040204" pitchFamily="34" charset="-120"/>
                <a:ea typeface="微軟正黑體" panose="020B0604030504040204" pitchFamily="34" charset="-120"/>
              </a:rPr>
              <a:t>20 </a:t>
            </a:r>
            <a:r>
              <a:rPr lang="zh-TW" altLang="en-US" sz="2400" dirty="0">
                <a:solidFill>
                  <a:srgbClr val="202122"/>
                </a:solidFill>
                <a:latin typeface="微軟正黑體" panose="020B0604030504040204" pitchFamily="34" charset="-120"/>
                <a:ea typeface="微軟正黑體" panose="020B0604030504040204" pitchFamily="34" charset="-120"/>
              </a:rPr>
              <a:t>英里</a:t>
            </a:r>
            <a:r>
              <a:rPr lang="en-US" altLang="zh-TW" sz="2400"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小時的條件下接近 </a:t>
            </a:r>
            <a:r>
              <a:rPr lang="en-US" altLang="zh-TW" sz="2400" dirty="0">
                <a:solidFill>
                  <a:srgbClr val="202122"/>
                </a:solidFill>
                <a:latin typeface="微軟正黑體" panose="020B0604030504040204" pitchFamily="34" charset="-120"/>
                <a:ea typeface="微軟正黑體" panose="020B0604030504040204" pitchFamily="34" charset="-120"/>
              </a:rPr>
              <a:t>2.5 </a:t>
            </a:r>
            <a:r>
              <a:rPr lang="zh-TW" altLang="en-US" sz="2400" dirty="0">
                <a:solidFill>
                  <a:srgbClr val="202122"/>
                </a:solidFill>
                <a:latin typeface="微軟正黑體" panose="020B0604030504040204" pitchFamily="34" charset="-120"/>
                <a:ea typeface="微軟正黑體" panose="020B0604030504040204" pitchFamily="34" charset="-120"/>
              </a:rPr>
              <a:t>秒。</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en-US" altLang="zh-TW" sz="2400" dirty="0">
                <a:solidFill>
                  <a:srgbClr val="202122"/>
                </a:solidFill>
                <a:latin typeface="微軟正黑體" panose="020B0604030504040204" pitchFamily="34" charset="-120"/>
                <a:ea typeface="微軟正黑體" panose="020B0604030504040204" pitchFamily="34" charset="-120"/>
              </a:rPr>
              <a:t>F (3, 90) = 13.47, p  &lt; .001, f  = .67</a:t>
            </a:r>
            <a:r>
              <a:rPr lang="zh-TW" altLang="en-US" sz="2400" dirty="0">
                <a:solidFill>
                  <a:srgbClr val="202122"/>
                </a:solidFill>
                <a:latin typeface="微軟正黑體" panose="020B0604030504040204" pitchFamily="34" charset="-120"/>
                <a:ea typeface="微軟正黑體" panose="020B0604030504040204" pitchFamily="34" charset="-120"/>
              </a:rPr>
              <a:t>，速度條件對接管時間有顯著主要影響</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en-US" altLang="zh-TW" sz="2400" dirty="0">
                <a:solidFill>
                  <a:srgbClr val="202122"/>
                </a:solidFill>
                <a:latin typeface="微軟正黑體" panose="020B0604030504040204" pitchFamily="34" charset="-120"/>
                <a:ea typeface="微軟正黑體" panose="020B0604030504040204" pitchFamily="34" charset="-120"/>
              </a:rPr>
              <a:t>Bonferroni </a:t>
            </a:r>
            <a:r>
              <a:rPr lang="zh-TW" altLang="en-US" sz="2400" dirty="0">
                <a:solidFill>
                  <a:srgbClr val="202122"/>
                </a:solidFill>
                <a:latin typeface="微軟正黑體" panose="020B0604030504040204" pitchFamily="34" charset="-120"/>
                <a:ea typeface="微軟正黑體" panose="020B0604030504040204" pitchFamily="34" charset="-120"/>
              </a:rPr>
              <a:t>事後測試顯示，在 </a:t>
            </a:r>
            <a:r>
              <a:rPr lang="en-US" altLang="zh-TW" sz="2400" dirty="0">
                <a:solidFill>
                  <a:srgbClr val="202122"/>
                </a:solidFill>
                <a:latin typeface="微軟正黑體" panose="020B0604030504040204" pitchFamily="34" charset="-120"/>
                <a:ea typeface="微軟正黑體" panose="020B0604030504040204" pitchFamily="34" charset="-120"/>
              </a:rPr>
              <a:t>20 </a:t>
            </a:r>
            <a:r>
              <a:rPr lang="zh-TW" altLang="en-US" sz="2400" dirty="0">
                <a:solidFill>
                  <a:srgbClr val="202122"/>
                </a:solidFill>
                <a:latin typeface="微軟正黑體" panose="020B0604030504040204" pitchFamily="34" charset="-120"/>
                <a:ea typeface="微軟正黑體" panose="020B0604030504040204" pitchFamily="34" charset="-120"/>
              </a:rPr>
              <a:t>英里</a:t>
            </a:r>
            <a:r>
              <a:rPr lang="en-US" altLang="zh-TW" sz="2400"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小時條件下的接管時間明顯高於 </a:t>
            </a:r>
            <a:r>
              <a:rPr lang="en-US" altLang="zh-TW" sz="2400" dirty="0">
                <a:solidFill>
                  <a:srgbClr val="202122"/>
                </a:solidFill>
                <a:latin typeface="微軟正黑體" panose="020B0604030504040204" pitchFamily="34" charset="-120"/>
                <a:ea typeface="微軟正黑體" panose="020B0604030504040204" pitchFamily="34" charset="-120"/>
              </a:rPr>
              <a:t>30</a:t>
            </a:r>
            <a:r>
              <a:rPr lang="zh-TW" altLang="en-US" sz="2400" dirty="0">
                <a:solidFill>
                  <a:srgbClr val="202122"/>
                </a:solidFill>
                <a:latin typeface="微軟正黑體" panose="020B0604030504040204" pitchFamily="34" charset="-120"/>
                <a:ea typeface="微軟正黑體" panose="020B0604030504040204" pitchFamily="34" charset="-120"/>
              </a:rPr>
              <a:t>、</a:t>
            </a:r>
            <a:r>
              <a:rPr lang="en-US" altLang="zh-TW" sz="2400" dirty="0">
                <a:solidFill>
                  <a:srgbClr val="202122"/>
                </a:solidFill>
                <a:latin typeface="微軟正黑體" panose="020B0604030504040204" pitchFamily="34" charset="-120"/>
                <a:ea typeface="微軟正黑體" panose="020B0604030504040204" pitchFamily="34" charset="-120"/>
              </a:rPr>
              <a:t>40 </a:t>
            </a:r>
            <a:r>
              <a:rPr lang="zh-TW" altLang="en-US" sz="2400" dirty="0">
                <a:solidFill>
                  <a:srgbClr val="202122"/>
                </a:solidFill>
                <a:latin typeface="微軟正黑體" panose="020B0604030504040204" pitchFamily="34" charset="-120"/>
                <a:ea typeface="微軟正黑體" panose="020B0604030504040204" pitchFamily="34" charset="-120"/>
              </a:rPr>
              <a:t>和 </a:t>
            </a:r>
            <a:r>
              <a:rPr lang="en-US" altLang="zh-TW" sz="2400" dirty="0">
                <a:solidFill>
                  <a:srgbClr val="202122"/>
                </a:solidFill>
                <a:latin typeface="微軟正黑體" panose="020B0604030504040204" pitchFamily="34" charset="-120"/>
                <a:ea typeface="微軟正黑體" panose="020B0604030504040204" pitchFamily="34" charset="-120"/>
              </a:rPr>
              <a:t>50 </a:t>
            </a:r>
            <a:r>
              <a:rPr lang="zh-TW" altLang="en-US" sz="2400" dirty="0">
                <a:solidFill>
                  <a:srgbClr val="202122"/>
                </a:solidFill>
                <a:latin typeface="微軟正黑體" panose="020B0604030504040204" pitchFamily="34" charset="-120"/>
                <a:ea typeface="微軟正黑體" panose="020B0604030504040204" pitchFamily="34" charset="-120"/>
              </a:rPr>
              <a:t>英里</a:t>
            </a:r>
            <a:r>
              <a:rPr lang="en-US" altLang="zh-TW" sz="2400"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小時條件 </a:t>
            </a:r>
            <a:r>
              <a:rPr lang="en-US" altLang="zh-TW" sz="2400" dirty="0">
                <a:solidFill>
                  <a:srgbClr val="202122"/>
                </a:solidFill>
                <a:latin typeface="微軟正黑體" panose="020B0604030504040204" pitchFamily="34" charset="-120"/>
                <a:ea typeface="微軟正黑體" panose="020B0604030504040204" pitchFamily="34" charset="-120"/>
              </a:rPr>
              <a:t>( p s &lt; .05)</a:t>
            </a:r>
            <a:r>
              <a:rPr lang="zh-TW" altLang="en-US" sz="2400" dirty="0">
                <a:solidFill>
                  <a:srgbClr val="202122"/>
                </a:solidFill>
                <a:latin typeface="微軟正黑體" panose="020B0604030504040204" pitchFamily="34" charset="-120"/>
                <a:ea typeface="微軟正黑體" panose="020B0604030504040204" pitchFamily="34" charset="-120"/>
              </a:rPr>
              <a:t>。接管時間未在</a:t>
            </a:r>
            <a:r>
              <a:rPr lang="en-US" altLang="zh-TW" sz="2400" dirty="0">
                <a:solidFill>
                  <a:srgbClr val="202122"/>
                </a:solidFill>
                <a:latin typeface="微軟正黑體" panose="020B0604030504040204" pitchFamily="34" charset="-120"/>
                <a:ea typeface="微軟正黑體" panose="020B0604030504040204" pitchFamily="34" charset="-120"/>
              </a:rPr>
              <a:t>30-</a:t>
            </a:r>
            <a:r>
              <a:rPr lang="zh-TW" altLang="en-US" sz="2400" dirty="0">
                <a:solidFill>
                  <a:srgbClr val="202122"/>
                </a:solidFill>
                <a:latin typeface="微軟正黑體" panose="020B0604030504040204" pitchFamily="34" charset="-120"/>
                <a:ea typeface="微軟正黑體" panose="020B0604030504040204" pitchFamily="34" charset="-120"/>
              </a:rPr>
              <a:t>，</a:t>
            </a:r>
            <a:r>
              <a:rPr lang="en-US" altLang="zh-TW" sz="2400" dirty="0">
                <a:solidFill>
                  <a:srgbClr val="202122"/>
                </a:solidFill>
                <a:latin typeface="微軟正黑體" panose="020B0604030504040204" pitchFamily="34" charset="-120"/>
                <a:ea typeface="微軟正黑體" panose="020B0604030504040204" pitchFamily="34" charset="-120"/>
              </a:rPr>
              <a:t>40-</a:t>
            </a:r>
            <a:r>
              <a:rPr lang="zh-TW" altLang="en-US" sz="2400" dirty="0">
                <a:solidFill>
                  <a:srgbClr val="202122"/>
                </a:solidFill>
                <a:latin typeface="微軟正黑體" panose="020B0604030504040204" pitchFamily="34" charset="-120"/>
                <a:ea typeface="微軟正黑體" panose="020B0604030504040204" pitchFamily="34" charset="-120"/>
              </a:rPr>
              <a:t>，和</a:t>
            </a:r>
            <a:r>
              <a:rPr lang="en-US" altLang="zh-TW" sz="2400" dirty="0">
                <a:solidFill>
                  <a:srgbClr val="202122"/>
                </a:solidFill>
                <a:latin typeface="微軟正黑體" panose="020B0604030504040204" pitchFamily="34" charset="-120"/>
                <a:ea typeface="微軟正黑體" panose="020B0604030504040204" pitchFamily="34" charset="-120"/>
              </a:rPr>
              <a:t>50</a:t>
            </a:r>
            <a:r>
              <a:rPr lang="zh-TW" altLang="en-US" sz="2400" dirty="0">
                <a:solidFill>
                  <a:srgbClr val="202122"/>
                </a:solidFill>
                <a:latin typeface="微軟正黑體" panose="020B0604030504040204" pitchFamily="34" charset="-120"/>
                <a:ea typeface="微軟正黑體" panose="020B0604030504040204" pitchFamily="34" charset="-120"/>
              </a:rPr>
              <a:t>英里每小時的條件（之間不同</a:t>
            </a:r>
            <a:r>
              <a:rPr lang="en-US" altLang="zh-TW" sz="2400" dirty="0">
                <a:solidFill>
                  <a:srgbClr val="202122"/>
                </a:solidFill>
                <a:latin typeface="微軟正黑體" panose="020B0604030504040204" pitchFamily="34" charset="-120"/>
                <a:ea typeface="微軟正黑體" panose="020B0604030504040204" pitchFamily="34" charset="-120"/>
              </a:rPr>
              <a:t>p S&gt; 0.05</a:t>
            </a:r>
            <a:r>
              <a:rPr lang="zh-TW" altLang="en-US" sz="2400" dirty="0">
                <a:solidFill>
                  <a:srgbClr val="202122"/>
                </a:solidFill>
                <a:latin typeface="微軟正黑體" panose="020B0604030504040204" pitchFamily="34" charset="-120"/>
                <a:ea typeface="微軟正黑體" panose="020B0604030504040204" pitchFamily="34" charset="-120"/>
              </a:rPr>
              <a:t>）。</a:t>
            </a:r>
            <a:endParaRPr lang="en-US" altLang="zh-TW" sz="2400" dirty="0">
              <a:solidFill>
                <a:srgbClr val="202122"/>
              </a:solidFill>
              <a:latin typeface="微軟正黑體" panose="020B0604030504040204" pitchFamily="34" charset="-120"/>
              <a:ea typeface="微軟正黑體" panose="020B0604030504040204" pitchFamily="34" charset="-120"/>
            </a:endParaRPr>
          </a:p>
        </p:txBody>
      </p:sp>
      <p:pic>
        <p:nvPicPr>
          <p:cNvPr id="5" name="圖片 4">
            <a:extLst>
              <a:ext uri="{FF2B5EF4-FFF2-40B4-BE49-F238E27FC236}">
                <a16:creationId xmlns:a16="http://schemas.microsoft.com/office/drawing/2014/main" id="{29297784-ECA9-458F-A020-52AA0CFB1825}"/>
              </a:ext>
            </a:extLst>
          </p:cNvPr>
          <p:cNvPicPr>
            <a:picLocks noChangeAspect="1"/>
          </p:cNvPicPr>
          <p:nvPr/>
        </p:nvPicPr>
        <p:blipFill>
          <a:blip r:embed="rId4"/>
          <a:stretch>
            <a:fillRect/>
          </a:stretch>
        </p:blipFill>
        <p:spPr>
          <a:xfrm>
            <a:off x="7723830" y="2541448"/>
            <a:ext cx="4168501" cy="2568163"/>
          </a:xfrm>
          <a:prstGeom prst="rect">
            <a:avLst/>
          </a:prstGeom>
        </p:spPr>
      </p:pic>
    </p:spTree>
    <p:extLst>
      <p:ext uri="{BB962C8B-B14F-4D97-AF65-F5344CB8AC3E}">
        <p14:creationId xmlns:p14="http://schemas.microsoft.com/office/powerpoint/2010/main" val="4007318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圓角 7">
            <a:extLst>
              <a:ext uri="{FF2B5EF4-FFF2-40B4-BE49-F238E27FC236}">
                <a16:creationId xmlns:a16="http://schemas.microsoft.com/office/drawing/2014/main" id="{6F61B689-1895-4AAD-8BCD-B571C160A73F}"/>
              </a:ext>
            </a:extLst>
          </p:cNvPr>
          <p:cNvSpPr/>
          <p:nvPr/>
        </p:nvSpPr>
        <p:spPr>
          <a:xfrm>
            <a:off x="250517" y="1138335"/>
            <a:ext cx="11705824" cy="5525502"/>
          </a:xfrm>
          <a:prstGeom prst="roundRect">
            <a:avLst>
              <a:gd name="adj" fmla="val 876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4" name="投影片編號版面配置區 3">
            <a:extLst>
              <a:ext uri="{FF2B5EF4-FFF2-40B4-BE49-F238E27FC236}">
                <a16:creationId xmlns:a16="http://schemas.microsoft.com/office/drawing/2014/main" id="{CE932386-31EE-499D-83A8-905918CB9711}"/>
              </a:ext>
            </a:extLst>
          </p:cNvPr>
          <p:cNvSpPr>
            <a:spLocks noGrp="1"/>
          </p:cNvSpPr>
          <p:nvPr>
            <p:ph type="sldNum" sz="quarter" idx="12"/>
          </p:nvPr>
        </p:nvSpPr>
        <p:spPr/>
        <p:txBody>
          <a:bodyPr/>
          <a:lstStyle/>
          <a:p>
            <a:fld id="{70CCEE11-ED14-124A-A67C-225DB931776F}" type="slidenum">
              <a:rPr kumimoji="1" lang="zh-TW" altLang="en-US" smtClean="0"/>
              <a:t>11</a:t>
            </a:fld>
            <a:endParaRPr kumimoji="1" lang="zh-TW" altLang="en-US"/>
          </a:p>
        </p:txBody>
      </p:sp>
      <p:pic>
        <p:nvPicPr>
          <p:cNvPr id="3" name="圖片 2">
            <a:extLst>
              <a:ext uri="{FF2B5EF4-FFF2-40B4-BE49-F238E27FC236}">
                <a16:creationId xmlns:a16="http://schemas.microsoft.com/office/drawing/2014/main" id="{790E60BF-19C2-C343-ABCC-D8ED568B79F3}"/>
              </a:ext>
            </a:extLst>
          </p:cNvPr>
          <p:cNvPicPr>
            <a:picLocks noChangeAspect="1"/>
          </p:cNvPicPr>
          <p:nvPr/>
        </p:nvPicPr>
        <p:blipFill>
          <a:blip r:embed="rId3"/>
          <a:stretch>
            <a:fillRect/>
          </a:stretch>
        </p:blipFill>
        <p:spPr>
          <a:xfrm>
            <a:off x="250517" y="194163"/>
            <a:ext cx="828000" cy="828000"/>
          </a:xfrm>
          <a:prstGeom prst="rect">
            <a:avLst/>
          </a:prstGeom>
        </p:spPr>
      </p:pic>
      <p:sp>
        <p:nvSpPr>
          <p:cNvPr id="12" name="矩形 11">
            <a:extLst>
              <a:ext uri="{FF2B5EF4-FFF2-40B4-BE49-F238E27FC236}">
                <a16:creationId xmlns:a16="http://schemas.microsoft.com/office/drawing/2014/main" id="{61D0293D-8B11-D54B-8882-061306A12909}"/>
              </a:ext>
            </a:extLst>
          </p:cNvPr>
          <p:cNvSpPr/>
          <p:nvPr/>
        </p:nvSpPr>
        <p:spPr>
          <a:xfrm>
            <a:off x="1306687" y="648505"/>
            <a:ext cx="1595133" cy="26589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a:extLst>
              <a:ext uri="{FF2B5EF4-FFF2-40B4-BE49-F238E27FC236}">
                <a16:creationId xmlns:a16="http://schemas.microsoft.com/office/drawing/2014/main" id="{BF59E6C8-4257-074B-9B9C-3CBD244D6396}"/>
              </a:ext>
            </a:extLst>
          </p:cNvPr>
          <p:cNvSpPr/>
          <p:nvPr/>
        </p:nvSpPr>
        <p:spPr>
          <a:xfrm>
            <a:off x="1306688" y="194163"/>
            <a:ext cx="6417142" cy="840230"/>
          </a:xfrm>
          <a:prstGeom prst="rect">
            <a:avLst/>
          </a:prstGeom>
        </p:spPr>
        <p:txBody>
          <a:bodyPr vert="horz" lIns="91440" tIns="45720" rIns="91440" bIns="45720" rtlCol="0" anchor="ctr">
            <a:normAutofit/>
          </a:bodyPr>
          <a:lstStyle/>
          <a:p>
            <a:r>
              <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結果</a:t>
            </a:r>
          </a:p>
        </p:txBody>
      </p:sp>
      <p:sp>
        <p:nvSpPr>
          <p:cNvPr id="79" name="矩形 78">
            <a:extLst>
              <a:ext uri="{FF2B5EF4-FFF2-40B4-BE49-F238E27FC236}">
                <a16:creationId xmlns:a16="http://schemas.microsoft.com/office/drawing/2014/main" id="{9731B099-7031-4FCE-B4C9-F760CD101898}"/>
              </a:ext>
            </a:extLst>
          </p:cNvPr>
          <p:cNvSpPr/>
          <p:nvPr/>
        </p:nvSpPr>
        <p:spPr>
          <a:xfrm>
            <a:off x="664518" y="1156174"/>
            <a:ext cx="10689282" cy="3902479"/>
          </a:xfrm>
          <a:prstGeom prst="rect">
            <a:avLst/>
          </a:prstGeom>
        </p:spPr>
        <p:txBody>
          <a:bodyPr wrap="square">
            <a:spAutoFit/>
          </a:bodyPr>
          <a:lstStyle/>
          <a:p>
            <a:pPr marL="342900" indent="-342900">
              <a:lnSpc>
                <a:spcPct val="150000"/>
              </a:lnSpc>
              <a:buFont typeface="Wingdings" panose="05000000000000000000" pitchFamily="2" charset="2"/>
              <a:buChar char="p"/>
            </a:pPr>
            <a:r>
              <a:rPr lang="en-US" altLang="zh-TW" sz="2400" dirty="0">
                <a:solidFill>
                  <a:srgbClr val="202122"/>
                </a:solidFill>
                <a:latin typeface="微軟正黑體" panose="020B0604030504040204" pitchFamily="34" charset="-120"/>
                <a:ea typeface="微軟正黑體" panose="020B0604030504040204" pitchFamily="34" charset="-120"/>
              </a:rPr>
              <a:t>4 × 2 </a:t>
            </a:r>
            <a:r>
              <a:rPr lang="zh-TW" altLang="en-US" sz="2400" dirty="0">
                <a:solidFill>
                  <a:srgbClr val="202122"/>
                </a:solidFill>
                <a:latin typeface="微軟正黑體" panose="020B0604030504040204" pitchFamily="34" charset="-120"/>
                <a:ea typeface="微軟正黑體" panose="020B0604030504040204" pitchFamily="34" charset="-120"/>
              </a:rPr>
              <a:t>重複測量 </a:t>
            </a:r>
            <a:r>
              <a:rPr lang="en-US" altLang="zh-TW" sz="2400" dirty="0">
                <a:solidFill>
                  <a:srgbClr val="202122"/>
                </a:solidFill>
                <a:latin typeface="微軟正黑體" panose="020B0604030504040204" pitchFamily="34" charset="-120"/>
                <a:ea typeface="微軟正黑體" panose="020B0604030504040204" pitchFamily="34" charset="-120"/>
              </a:rPr>
              <a:t>MANOVA</a:t>
            </a:r>
          </a:p>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速度條件作為一個自變量（</a:t>
            </a:r>
            <a:r>
              <a:rPr lang="en-US" altLang="zh-TW" sz="2400" dirty="0">
                <a:solidFill>
                  <a:srgbClr val="202122"/>
                </a:solidFill>
                <a:latin typeface="微軟正黑體" panose="020B0604030504040204" pitchFamily="34" charset="-120"/>
                <a:ea typeface="微軟正黑體" panose="020B0604030504040204" pitchFamily="34" charset="-120"/>
              </a:rPr>
              <a:t>20-30</a:t>
            </a:r>
            <a:r>
              <a:rPr lang="zh-TW" altLang="en-US" sz="2400" dirty="0">
                <a:solidFill>
                  <a:srgbClr val="202122"/>
                </a:solidFill>
                <a:latin typeface="微軟正黑體" panose="020B0604030504040204" pitchFamily="34" charset="-120"/>
                <a:ea typeface="微軟正黑體" panose="020B0604030504040204" pitchFamily="34" charset="-120"/>
              </a:rPr>
              <a:t>、</a:t>
            </a:r>
            <a:r>
              <a:rPr lang="en-US" altLang="zh-TW" sz="2400" dirty="0">
                <a:solidFill>
                  <a:srgbClr val="202122"/>
                </a:solidFill>
                <a:latin typeface="微軟正黑體" panose="020B0604030504040204" pitchFamily="34" charset="-120"/>
                <a:ea typeface="微軟正黑體" panose="020B0604030504040204" pitchFamily="34" charset="-120"/>
              </a:rPr>
              <a:t>30-40</a:t>
            </a:r>
            <a:r>
              <a:rPr lang="zh-TW" altLang="en-US" sz="2400" dirty="0">
                <a:solidFill>
                  <a:srgbClr val="202122"/>
                </a:solidFill>
                <a:latin typeface="微軟正黑體" panose="020B0604030504040204" pitchFamily="34" charset="-120"/>
                <a:ea typeface="微軟正黑體" panose="020B0604030504040204" pitchFamily="34" charset="-120"/>
              </a:rPr>
              <a:t>、</a:t>
            </a:r>
            <a:r>
              <a:rPr lang="en-US" altLang="zh-TW" sz="2400" dirty="0">
                <a:solidFill>
                  <a:srgbClr val="202122"/>
                </a:solidFill>
                <a:latin typeface="微軟正黑體" panose="020B0604030504040204" pitchFamily="34" charset="-120"/>
                <a:ea typeface="微軟正黑體" panose="020B0604030504040204" pitchFamily="34" charset="-120"/>
              </a:rPr>
              <a:t>40-50 </a:t>
            </a:r>
            <a:r>
              <a:rPr lang="zh-TW" altLang="en-US" sz="2400" dirty="0">
                <a:solidFill>
                  <a:srgbClr val="202122"/>
                </a:solidFill>
                <a:latin typeface="微軟正黑體" panose="020B0604030504040204" pitchFamily="34" charset="-120"/>
                <a:ea typeface="微軟正黑體" panose="020B0604030504040204" pitchFamily="34" charset="-120"/>
              </a:rPr>
              <a:t>和 </a:t>
            </a:r>
            <a:r>
              <a:rPr lang="en-US" altLang="zh-TW" sz="2400" dirty="0">
                <a:solidFill>
                  <a:srgbClr val="202122"/>
                </a:solidFill>
                <a:latin typeface="微軟正黑體" panose="020B0604030504040204" pitchFamily="34" charset="-120"/>
                <a:ea typeface="微軟正黑體" panose="020B0604030504040204" pitchFamily="34" charset="-120"/>
              </a:rPr>
              <a:t>50-60 </a:t>
            </a:r>
            <a:r>
              <a:rPr lang="zh-TW" altLang="en-US" sz="2400" dirty="0">
                <a:solidFill>
                  <a:srgbClr val="202122"/>
                </a:solidFill>
                <a:latin typeface="微軟正黑體" panose="020B0604030504040204" pitchFamily="34" charset="-120"/>
                <a:ea typeface="微軟正黑體" panose="020B0604030504040204" pitchFamily="34" charset="-120"/>
              </a:rPr>
              <a:t>英里</a:t>
            </a:r>
            <a:r>
              <a:rPr lang="en-US" altLang="zh-TW" sz="2400"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小時）和試驗階段（手動、</a:t>
            </a:r>
            <a:r>
              <a:rPr lang="zh-TW" altLang="en-US" sz="2400" dirty="0">
                <a:latin typeface="Microsoft JhengHei" panose="020B0604030504040204" pitchFamily="34" charset="-120"/>
                <a:ea typeface="Microsoft JhengHei" panose="020B0604030504040204" pitchFamily="34" charset="-120"/>
              </a:rPr>
              <a:t>切換實驗</a:t>
            </a:r>
            <a:r>
              <a:rPr lang="zh-TW" altLang="en-US" sz="2400" dirty="0">
                <a:solidFill>
                  <a:srgbClr val="202122"/>
                </a:solidFill>
                <a:latin typeface="微軟正黑體" panose="020B0604030504040204" pitchFamily="34" charset="-120"/>
                <a:ea typeface="微軟正黑體" panose="020B0604030504040204" pitchFamily="34" charset="-120"/>
              </a:rPr>
              <a:t>）作為另一個自變量</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速度條件的有顯著主效應，</a:t>
            </a:r>
            <a:r>
              <a:rPr lang="en-US" altLang="zh-TW" sz="2400" dirty="0">
                <a:solidFill>
                  <a:srgbClr val="202122"/>
                </a:solidFill>
                <a:latin typeface="微軟正黑體" panose="020B0604030504040204" pitchFamily="34" charset="-120"/>
                <a:ea typeface="微軟正黑體" panose="020B0604030504040204" pitchFamily="34" charset="-120"/>
              </a:rPr>
              <a:t>F (24, 255) = 125.70</a:t>
            </a:r>
            <a:r>
              <a:rPr lang="zh-TW" altLang="en-US" sz="2400" dirty="0">
                <a:solidFill>
                  <a:srgbClr val="202122"/>
                </a:solidFill>
                <a:latin typeface="微軟正黑體" panose="020B0604030504040204" pitchFamily="34" charset="-120"/>
                <a:ea typeface="微軟正黑體" panose="020B0604030504040204" pitchFamily="34" charset="-120"/>
              </a:rPr>
              <a:t>，</a:t>
            </a:r>
            <a:r>
              <a:rPr lang="en-US" altLang="zh-TW" sz="2400" dirty="0">
                <a:solidFill>
                  <a:srgbClr val="202122"/>
                </a:solidFill>
                <a:latin typeface="微軟正黑體" panose="020B0604030504040204" pitchFamily="34" charset="-120"/>
                <a:ea typeface="微軟正黑體" panose="020B0604030504040204" pitchFamily="34" charset="-120"/>
              </a:rPr>
              <a:t>p  &lt; .001</a:t>
            </a:r>
            <a:r>
              <a:rPr lang="zh-TW" altLang="en-US" sz="2400" dirty="0">
                <a:solidFill>
                  <a:srgbClr val="202122"/>
                </a:solidFill>
                <a:latin typeface="微軟正黑體" panose="020B0604030504040204" pitchFamily="34" charset="-120"/>
                <a:ea typeface="微軟正黑體" panose="020B0604030504040204" pitchFamily="34" charset="-120"/>
              </a:rPr>
              <a:t>，</a:t>
            </a:r>
            <a:r>
              <a:rPr lang="en-US" altLang="zh-TW" sz="2400" dirty="0">
                <a:solidFill>
                  <a:srgbClr val="202122"/>
                </a:solidFill>
                <a:latin typeface="微軟正黑體" panose="020B0604030504040204" pitchFamily="34" charset="-120"/>
                <a:ea typeface="微軟正黑體" panose="020B0604030504040204" pitchFamily="34" charset="-120"/>
              </a:rPr>
              <a:t>f  = 3.44</a:t>
            </a:r>
          </a:p>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試驗階段也有顯著的主效應，</a:t>
            </a:r>
            <a:r>
              <a:rPr lang="en-US" altLang="zh-TW" sz="2400" dirty="0">
                <a:solidFill>
                  <a:srgbClr val="202122"/>
                </a:solidFill>
                <a:latin typeface="微軟正黑體" panose="020B0604030504040204" pitchFamily="34" charset="-120"/>
                <a:ea typeface="微軟正黑體" panose="020B0604030504040204" pitchFamily="34" charset="-120"/>
              </a:rPr>
              <a:t>F (8, 23) = 55559.01, p &lt; .001</a:t>
            </a:r>
            <a:r>
              <a:rPr lang="zh-TW" altLang="en-US" sz="2400" dirty="0">
                <a:solidFill>
                  <a:srgbClr val="202122"/>
                </a:solidFill>
                <a:latin typeface="微軟正黑體" panose="020B0604030504040204" pitchFamily="34" charset="-120"/>
                <a:ea typeface="微軟正黑體" panose="020B0604030504040204" pitchFamily="34" charset="-120"/>
              </a:rPr>
              <a:t>，</a:t>
            </a:r>
            <a:r>
              <a:rPr lang="en-US" altLang="zh-TW" sz="2400" dirty="0">
                <a:solidFill>
                  <a:srgbClr val="202122"/>
                </a:solidFill>
                <a:latin typeface="微軟正黑體" panose="020B0604030504040204" pitchFamily="34" charset="-120"/>
                <a:ea typeface="微軟正黑體" panose="020B0604030504040204" pitchFamily="34" charset="-120"/>
              </a:rPr>
              <a:t>f  = 3.50</a:t>
            </a:r>
          </a:p>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並且兩個變量之間存在顯著的交互作用，</a:t>
            </a:r>
            <a:r>
              <a:rPr lang="en-US" altLang="zh-TW" sz="2400" dirty="0">
                <a:solidFill>
                  <a:srgbClr val="202122"/>
                </a:solidFill>
                <a:latin typeface="微軟正黑體" panose="020B0604030504040204" pitchFamily="34" charset="-120"/>
                <a:ea typeface="微軟正黑體" panose="020B0604030504040204" pitchFamily="34" charset="-120"/>
              </a:rPr>
              <a:t>F (24, 155) = 24.56</a:t>
            </a:r>
            <a:r>
              <a:rPr lang="zh-TW" altLang="en-US" sz="2400" dirty="0">
                <a:solidFill>
                  <a:srgbClr val="202122"/>
                </a:solidFill>
                <a:latin typeface="微軟正黑體" panose="020B0604030504040204" pitchFamily="34" charset="-120"/>
                <a:ea typeface="微軟正黑體" panose="020B0604030504040204" pitchFamily="34" charset="-120"/>
              </a:rPr>
              <a:t>，</a:t>
            </a:r>
            <a:r>
              <a:rPr lang="en-US" altLang="zh-TW" sz="2400" dirty="0">
                <a:solidFill>
                  <a:srgbClr val="202122"/>
                </a:solidFill>
                <a:latin typeface="微軟正黑體" panose="020B0604030504040204" pitchFamily="34" charset="-120"/>
                <a:ea typeface="微軟正黑體" panose="020B0604030504040204" pitchFamily="34" charset="-120"/>
              </a:rPr>
              <a:t>p  &lt; .001</a:t>
            </a:r>
            <a:r>
              <a:rPr lang="zh-TW" altLang="en-US" sz="2400" dirty="0">
                <a:solidFill>
                  <a:srgbClr val="202122"/>
                </a:solidFill>
                <a:latin typeface="微軟正黑體" panose="020B0604030504040204" pitchFamily="34" charset="-120"/>
                <a:ea typeface="微軟正黑體" panose="020B0604030504040204" pitchFamily="34" charset="-120"/>
              </a:rPr>
              <a:t>，</a:t>
            </a:r>
            <a:r>
              <a:rPr lang="en-US" altLang="zh-TW" sz="2400" dirty="0">
                <a:solidFill>
                  <a:srgbClr val="202122"/>
                </a:solidFill>
                <a:latin typeface="微軟正黑體" panose="020B0604030504040204" pitchFamily="34" charset="-120"/>
                <a:ea typeface="微軟正黑體" panose="020B0604030504040204" pitchFamily="34" charset="-120"/>
              </a:rPr>
              <a:t>f  = 1.52</a:t>
            </a:r>
            <a:r>
              <a:rPr lang="zh-TW" altLang="en-US" sz="2400" dirty="0">
                <a:solidFill>
                  <a:srgbClr val="202122"/>
                </a:solidFill>
                <a:latin typeface="微軟正黑體" panose="020B0604030504040204" pitchFamily="34" charset="-120"/>
                <a:ea typeface="微軟正黑體" panose="020B0604030504040204" pitchFamily="34" charset="-120"/>
              </a:rPr>
              <a:t>。</a:t>
            </a:r>
            <a:endParaRPr lang="en-US" altLang="zh-TW" sz="2400" dirty="0">
              <a:solidFill>
                <a:srgbClr val="202122"/>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1668173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圓角 7">
            <a:extLst>
              <a:ext uri="{FF2B5EF4-FFF2-40B4-BE49-F238E27FC236}">
                <a16:creationId xmlns:a16="http://schemas.microsoft.com/office/drawing/2014/main" id="{6F61B689-1895-4AAD-8BCD-B571C160A73F}"/>
              </a:ext>
            </a:extLst>
          </p:cNvPr>
          <p:cNvSpPr/>
          <p:nvPr/>
        </p:nvSpPr>
        <p:spPr>
          <a:xfrm>
            <a:off x="250517" y="1138335"/>
            <a:ext cx="11705824" cy="5525502"/>
          </a:xfrm>
          <a:prstGeom prst="roundRect">
            <a:avLst>
              <a:gd name="adj" fmla="val 876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4" name="投影片編號版面配置區 3">
            <a:extLst>
              <a:ext uri="{FF2B5EF4-FFF2-40B4-BE49-F238E27FC236}">
                <a16:creationId xmlns:a16="http://schemas.microsoft.com/office/drawing/2014/main" id="{CE932386-31EE-499D-83A8-905918CB9711}"/>
              </a:ext>
            </a:extLst>
          </p:cNvPr>
          <p:cNvSpPr>
            <a:spLocks noGrp="1"/>
          </p:cNvSpPr>
          <p:nvPr>
            <p:ph type="sldNum" sz="quarter" idx="12"/>
          </p:nvPr>
        </p:nvSpPr>
        <p:spPr/>
        <p:txBody>
          <a:bodyPr/>
          <a:lstStyle/>
          <a:p>
            <a:fld id="{70CCEE11-ED14-124A-A67C-225DB931776F}" type="slidenum">
              <a:rPr kumimoji="1" lang="zh-TW" altLang="en-US" smtClean="0"/>
              <a:t>12</a:t>
            </a:fld>
            <a:endParaRPr kumimoji="1" lang="zh-TW" altLang="en-US"/>
          </a:p>
        </p:txBody>
      </p:sp>
      <p:pic>
        <p:nvPicPr>
          <p:cNvPr id="3" name="圖片 2">
            <a:extLst>
              <a:ext uri="{FF2B5EF4-FFF2-40B4-BE49-F238E27FC236}">
                <a16:creationId xmlns:a16="http://schemas.microsoft.com/office/drawing/2014/main" id="{790E60BF-19C2-C343-ABCC-D8ED568B79F3}"/>
              </a:ext>
            </a:extLst>
          </p:cNvPr>
          <p:cNvPicPr>
            <a:picLocks noChangeAspect="1"/>
          </p:cNvPicPr>
          <p:nvPr/>
        </p:nvPicPr>
        <p:blipFill>
          <a:blip r:embed="rId3"/>
          <a:stretch>
            <a:fillRect/>
          </a:stretch>
        </p:blipFill>
        <p:spPr>
          <a:xfrm>
            <a:off x="250517" y="194163"/>
            <a:ext cx="828000" cy="828000"/>
          </a:xfrm>
          <a:prstGeom prst="rect">
            <a:avLst/>
          </a:prstGeom>
        </p:spPr>
      </p:pic>
      <p:sp>
        <p:nvSpPr>
          <p:cNvPr id="12" name="矩形 11">
            <a:extLst>
              <a:ext uri="{FF2B5EF4-FFF2-40B4-BE49-F238E27FC236}">
                <a16:creationId xmlns:a16="http://schemas.microsoft.com/office/drawing/2014/main" id="{61D0293D-8B11-D54B-8882-061306A12909}"/>
              </a:ext>
            </a:extLst>
          </p:cNvPr>
          <p:cNvSpPr/>
          <p:nvPr/>
        </p:nvSpPr>
        <p:spPr>
          <a:xfrm>
            <a:off x="1306687" y="648505"/>
            <a:ext cx="1595133" cy="26589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a:extLst>
              <a:ext uri="{FF2B5EF4-FFF2-40B4-BE49-F238E27FC236}">
                <a16:creationId xmlns:a16="http://schemas.microsoft.com/office/drawing/2014/main" id="{BF59E6C8-4257-074B-9B9C-3CBD244D6396}"/>
              </a:ext>
            </a:extLst>
          </p:cNvPr>
          <p:cNvSpPr/>
          <p:nvPr/>
        </p:nvSpPr>
        <p:spPr>
          <a:xfrm>
            <a:off x="1306688" y="194163"/>
            <a:ext cx="6417142" cy="840230"/>
          </a:xfrm>
          <a:prstGeom prst="rect">
            <a:avLst/>
          </a:prstGeom>
        </p:spPr>
        <p:txBody>
          <a:bodyPr vert="horz" lIns="91440" tIns="45720" rIns="91440" bIns="45720" rtlCol="0" anchor="ctr">
            <a:normAutofit/>
          </a:bodyPr>
          <a:lstStyle/>
          <a:p>
            <a:r>
              <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結果</a:t>
            </a:r>
          </a:p>
        </p:txBody>
      </p:sp>
      <p:sp>
        <p:nvSpPr>
          <p:cNvPr id="79" name="矩形 78">
            <a:extLst>
              <a:ext uri="{FF2B5EF4-FFF2-40B4-BE49-F238E27FC236}">
                <a16:creationId xmlns:a16="http://schemas.microsoft.com/office/drawing/2014/main" id="{9731B099-7031-4FCE-B4C9-F760CD101898}"/>
              </a:ext>
            </a:extLst>
          </p:cNvPr>
          <p:cNvSpPr/>
          <p:nvPr/>
        </p:nvSpPr>
        <p:spPr>
          <a:xfrm>
            <a:off x="522515" y="1156174"/>
            <a:ext cx="11418968" cy="5010474"/>
          </a:xfrm>
          <a:prstGeom prst="rect">
            <a:avLst/>
          </a:prstGeom>
        </p:spPr>
        <p:txBody>
          <a:bodyPr wrap="square">
            <a:spAutoFit/>
          </a:bodyPr>
          <a:lstStyle/>
          <a:p>
            <a:pPr marL="342900" indent="-342900">
              <a:lnSpc>
                <a:spcPct val="150000"/>
              </a:lnSpc>
              <a:buFont typeface="Wingdings" panose="05000000000000000000" pitchFamily="2" charset="2"/>
              <a:buChar char="p"/>
            </a:pPr>
            <a:r>
              <a:rPr lang="en-US" altLang="zh-TW" sz="2400" dirty="0">
                <a:solidFill>
                  <a:srgbClr val="202122"/>
                </a:solidFill>
                <a:latin typeface="微軟正黑體" panose="020B0604030504040204" pitchFamily="34" charset="-120"/>
                <a:ea typeface="微軟正黑體" panose="020B0604030504040204" pitchFamily="34" charset="-120"/>
              </a:rPr>
              <a:t>4 × 2 </a:t>
            </a:r>
            <a:r>
              <a:rPr lang="zh-TW" altLang="en-US" sz="2400" dirty="0">
                <a:solidFill>
                  <a:srgbClr val="202122"/>
                </a:solidFill>
                <a:latin typeface="微軟正黑體" panose="020B0604030504040204" pitchFamily="34" charset="-120"/>
                <a:ea typeface="微軟正黑體" panose="020B0604030504040204" pitchFamily="34" charset="-120"/>
              </a:rPr>
              <a:t>重複測量 </a:t>
            </a:r>
            <a:r>
              <a:rPr lang="en-US" altLang="zh-TW" sz="2400" dirty="0">
                <a:solidFill>
                  <a:srgbClr val="202122"/>
                </a:solidFill>
                <a:latin typeface="微軟正黑體" panose="020B0604030504040204" pitchFamily="34" charset="-120"/>
                <a:ea typeface="微軟正黑體" panose="020B0604030504040204" pitchFamily="34" charset="-120"/>
              </a:rPr>
              <a:t>MANOVA</a:t>
            </a:r>
            <a:r>
              <a:rPr lang="zh-TW" altLang="en-US" sz="2400" dirty="0">
                <a:solidFill>
                  <a:srgbClr val="202122"/>
                </a:solidFill>
                <a:latin typeface="微軟正黑體" panose="020B0604030504040204" pitchFamily="34" charset="-120"/>
                <a:ea typeface="微軟正黑體" panose="020B0604030504040204" pitchFamily="34" charset="-120"/>
              </a:rPr>
              <a:t> </a:t>
            </a:r>
            <a:r>
              <a:rPr lang="en-US" altLang="zh-TW" sz="2400" dirty="0">
                <a:solidFill>
                  <a:srgbClr val="202122"/>
                </a:solidFill>
                <a:latin typeface="微軟正黑體" panose="020B0604030504040204" pitchFamily="34" charset="-120"/>
                <a:ea typeface="微軟正黑體" panose="020B0604030504040204" pitchFamily="34" charset="-120"/>
              </a:rPr>
              <a:t>Bonferroni</a:t>
            </a:r>
            <a:r>
              <a:rPr lang="zh-TW" altLang="en-US" sz="2400" dirty="0">
                <a:solidFill>
                  <a:srgbClr val="202122"/>
                </a:solidFill>
                <a:latin typeface="微軟正黑體" panose="020B0604030504040204" pitchFamily="34" charset="-120"/>
                <a:ea typeface="微軟正黑體" panose="020B0604030504040204" pitchFamily="34" charset="-120"/>
              </a:rPr>
              <a:t>事後檢定</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平均速度：在 </a:t>
            </a:r>
            <a:r>
              <a:rPr lang="en-US" altLang="zh-TW" sz="2400" dirty="0">
                <a:solidFill>
                  <a:srgbClr val="202122"/>
                </a:solidFill>
                <a:latin typeface="微軟正黑體" panose="020B0604030504040204" pitchFamily="34" charset="-120"/>
                <a:ea typeface="微軟正黑體" panose="020B0604030504040204" pitchFamily="34" charset="-120"/>
              </a:rPr>
              <a:t>20 </a:t>
            </a:r>
            <a:r>
              <a:rPr lang="zh-TW" altLang="en-US" sz="2400" dirty="0">
                <a:solidFill>
                  <a:srgbClr val="202122"/>
                </a:solidFill>
                <a:latin typeface="微軟正黑體" panose="020B0604030504040204" pitchFamily="34" charset="-120"/>
                <a:ea typeface="微軟正黑體" panose="020B0604030504040204" pitchFamily="34" charset="-120"/>
              </a:rPr>
              <a:t>、</a:t>
            </a:r>
            <a:r>
              <a:rPr lang="en-US" altLang="zh-TW" sz="2400" dirty="0">
                <a:solidFill>
                  <a:srgbClr val="202122"/>
                </a:solidFill>
                <a:latin typeface="微軟正黑體" panose="020B0604030504040204" pitchFamily="34" charset="-120"/>
                <a:ea typeface="微軟正黑體" panose="020B0604030504040204" pitchFamily="34" charset="-120"/>
              </a:rPr>
              <a:t>40 </a:t>
            </a:r>
            <a:r>
              <a:rPr lang="zh-TW" altLang="en-US" sz="2400" dirty="0">
                <a:solidFill>
                  <a:srgbClr val="202122"/>
                </a:solidFill>
                <a:latin typeface="微軟正黑體" panose="020B0604030504040204" pitchFamily="34" charset="-120"/>
                <a:ea typeface="微軟正黑體" panose="020B0604030504040204" pitchFamily="34" charset="-120"/>
              </a:rPr>
              <a:t>和 </a:t>
            </a:r>
            <a:r>
              <a:rPr lang="en-US" altLang="zh-TW" sz="2400" dirty="0">
                <a:solidFill>
                  <a:srgbClr val="202122"/>
                </a:solidFill>
                <a:latin typeface="微軟正黑體" panose="020B0604030504040204" pitchFamily="34" charset="-120"/>
                <a:ea typeface="微軟正黑體" panose="020B0604030504040204" pitchFamily="34" charset="-120"/>
              </a:rPr>
              <a:t>50 </a:t>
            </a:r>
            <a:r>
              <a:rPr lang="zh-TW" altLang="en-US" sz="2400" dirty="0">
                <a:solidFill>
                  <a:srgbClr val="202122"/>
                </a:solidFill>
                <a:latin typeface="微軟正黑體" panose="020B0604030504040204" pitchFamily="34" charset="-120"/>
                <a:ea typeface="微軟正黑體" panose="020B0604030504040204" pitchFamily="34" charset="-120"/>
              </a:rPr>
              <a:t>英里</a:t>
            </a:r>
            <a:r>
              <a:rPr lang="en-US" altLang="zh-TW" sz="2400"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小時的條件下，參與者在交接期間的駕駛速度明顯</a:t>
            </a:r>
            <a:r>
              <a:rPr lang="zh-TW" altLang="en-US" sz="2400" b="1" dirty="0">
                <a:solidFill>
                  <a:srgbClr val="202122"/>
                </a:solidFill>
                <a:latin typeface="微軟正黑體" panose="020B0604030504040204" pitchFamily="34" charset="-120"/>
                <a:ea typeface="微軟正黑體" panose="020B0604030504040204" pitchFamily="34" charset="-120"/>
              </a:rPr>
              <a:t>慢於手動</a:t>
            </a:r>
            <a:r>
              <a:rPr lang="zh-TW" altLang="en-US" sz="2400" dirty="0">
                <a:solidFill>
                  <a:srgbClr val="202122"/>
                </a:solidFill>
                <a:latin typeface="微軟正黑體" panose="020B0604030504040204" pitchFamily="34" charset="-120"/>
                <a:ea typeface="微軟正黑體" panose="020B0604030504040204" pitchFamily="34" charset="-120"/>
              </a:rPr>
              <a:t>（</a:t>
            </a:r>
            <a:r>
              <a:rPr lang="en-US" altLang="zh-TW" sz="2400" dirty="0">
                <a:solidFill>
                  <a:srgbClr val="202122"/>
                </a:solidFill>
                <a:latin typeface="微軟正黑體" panose="020B0604030504040204" pitchFamily="34" charset="-120"/>
                <a:ea typeface="微軟正黑體" panose="020B0604030504040204" pitchFamily="34" charset="-120"/>
              </a:rPr>
              <a:t>p  &lt; .001</a:t>
            </a:r>
            <a:r>
              <a:rPr lang="zh-TW" altLang="en-US" sz="2400" dirty="0">
                <a:solidFill>
                  <a:srgbClr val="202122"/>
                </a:solidFill>
                <a:latin typeface="微軟正黑體" panose="020B0604030504040204" pitchFamily="34" charset="-120"/>
                <a:ea typeface="微軟正黑體" panose="020B0604030504040204" pitchFamily="34" charset="-120"/>
              </a:rPr>
              <a:t>），但在 </a:t>
            </a:r>
            <a:r>
              <a:rPr lang="en-US" altLang="zh-TW" sz="2400" dirty="0">
                <a:solidFill>
                  <a:srgbClr val="202122"/>
                </a:solidFill>
                <a:latin typeface="微軟正黑體" panose="020B0604030504040204" pitchFamily="34" charset="-120"/>
                <a:ea typeface="微軟正黑體" panose="020B0604030504040204" pitchFamily="34" charset="-120"/>
              </a:rPr>
              <a:t>30 </a:t>
            </a:r>
            <a:r>
              <a:rPr lang="zh-TW" altLang="en-US" sz="2400" dirty="0">
                <a:solidFill>
                  <a:srgbClr val="202122"/>
                </a:solidFill>
                <a:latin typeface="微軟正黑體" panose="020B0604030504040204" pitchFamily="34" charset="-120"/>
                <a:ea typeface="微軟正黑體" panose="020B0604030504040204" pitchFamily="34" charset="-120"/>
              </a:rPr>
              <a:t>英里</a:t>
            </a:r>
            <a:r>
              <a:rPr lang="en-US" altLang="zh-TW" sz="2400"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小時的條件下沒有差異（</a:t>
            </a:r>
            <a:r>
              <a:rPr lang="en-US" altLang="zh-TW" sz="2400" dirty="0">
                <a:solidFill>
                  <a:srgbClr val="202122"/>
                </a:solidFill>
                <a:latin typeface="微軟正黑體" panose="020B0604030504040204" pitchFamily="34" charset="-120"/>
                <a:ea typeface="微軟正黑體" panose="020B0604030504040204" pitchFamily="34" charset="-120"/>
              </a:rPr>
              <a:t>p  = .09</a:t>
            </a:r>
            <a:r>
              <a:rPr lang="zh-TW" altLang="en-US" sz="2400" dirty="0">
                <a:solidFill>
                  <a:srgbClr val="202122"/>
                </a:solidFill>
                <a:latin typeface="微軟正黑體" panose="020B0604030504040204" pitchFamily="34" charset="-120"/>
                <a:ea typeface="微軟正黑體" panose="020B0604030504040204" pitchFamily="34" charset="-120"/>
              </a:rPr>
              <a:t>）</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縱向加速：與手動相比，在 </a:t>
            </a:r>
            <a:r>
              <a:rPr lang="en-US" altLang="zh-TW" sz="2400" dirty="0">
                <a:solidFill>
                  <a:srgbClr val="202122"/>
                </a:solidFill>
                <a:latin typeface="微軟正黑體" panose="020B0604030504040204" pitchFamily="34" charset="-120"/>
                <a:ea typeface="微軟正黑體" panose="020B0604030504040204" pitchFamily="34" charset="-120"/>
              </a:rPr>
              <a:t>30-50 </a:t>
            </a:r>
            <a:r>
              <a:rPr lang="zh-TW" altLang="en-US" sz="2400" dirty="0">
                <a:solidFill>
                  <a:srgbClr val="202122"/>
                </a:solidFill>
                <a:latin typeface="微軟正黑體" panose="020B0604030504040204" pitchFamily="34" charset="-120"/>
                <a:ea typeface="微軟正黑體" panose="020B0604030504040204" pitchFamily="34" charset="-120"/>
              </a:rPr>
              <a:t>英里</a:t>
            </a:r>
            <a:r>
              <a:rPr lang="en-US" altLang="zh-TW" sz="2400"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小時的條件下，參與者在交接期間沒有加速太多 </a:t>
            </a:r>
            <a:r>
              <a:rPr lang="en-US" altLang="zh-TW" sz="2400" dirty="0">
                <a:solidFill>
                  <a:srgbClr val="202122"/>
                </a:solidFill>
                <a:latin typeface="微軟正黑體" panose="020B0604030504040204" pitchFamily="34" charset="-120"/>
                <a:ea typeface="微軟正黑體" panose="020B0604030504040204" pitchFamily="34" charset="-120"/>
              </a:rPr>
              <a:t>( p s &lt; .001)</a:t>
            </a:r>
            <a:r>
              <a:rPr lang="zh-TW" altLang="en-US" sz="2400" dirty="0">
                <a:solidFill>
                  <a:srgbClr val="202122"/>
                </a:solidFill>
                <a:latin typeface="微軟正黑體" panose="020B0604030504040204" pitchFamily="34" charset="-120"/>
                <a:ea typeface="微軟正黑體" panose="020B0604030504040204" pitchFamily="34" charset="-120"/>
              </a:rPr>
              <a:t>，但在交接期間在 </a:t>
            </a:r>
            <a:r>
              <a:rPr lang="en-US" altLang="zh-TW" sz="2400" dirty="0">
                <a:solidFill>
                  <a:srgbClr val="202122"/>
                </a:solidFill>
                <a:latin typeface="微軟正黑體" panose="020B0604030504040204" pitchFamily="34" charset="-120"/>
                <a:ea typeface="微軟正黑體" panose="020B0604030504040204" pitchFamily="34" charset="-120"/>
              </a:rPr>
              <a:t>20 </a:t>
            </a:r>
            <a:r>
              <a:rPr lang="zh-TW" altLang="en-US" sz="2400" dirty="0">
                <a:solidFill>
                  <a:srgbClr val="202122"/>
                </a:solidFill>
                <a:latin typeface="微軟正黑體" panose="020B0604030504040204" pitchFamily="34" charset="-120"/>
                <a:ea typeface="微軟正黑體" panose="020B0604030504040204" pitchFamily="34" charset="-120"/>
              </a:rPr>
              <a:t>英里</a:t>
            </a:r>
            <a:r>
              <a:rPr lang="en-US" altLang="zh-TW" sz="2400"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小時的條件下加速更多 </a:t>
            </a:r>
            <a:r>
              <a:rPr lang="en-US" altLang="zh-TW" sz="2400" dirty="0">
                <a:solidFill>
                  <a:srgbClr val="202122"/>
                </a:solidFill>
                <a:latin typeface="微軟正黑體" panose="020B0604030504040204" pitchFamily="34" charset="-120"/>
                <a:ea typeface="微軟正黑體" panose="020B0604030504040204" pitchFamily="34" charset="-120"/>
              </a:rPr>
              <a:t>( p  &lt; .001)</a:t>
            </a:r>
            <a:endParaRPr lang="zh-TW" altLang="en-US"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en-US" altLang="zh-TW" sz="2400" dirty="0">
                <a:solidFill>
                  <a:srgbClr val="202122"/>
                </a:solidFill>
                <a:latin typeface="微軟正黑體" panose="020B0604030504040204" pitchFamily="34" charset="-120"/>
                <a:ea typeface="微軟正黑體" panose="020B0604030504040204" pitchFamily="34" charset="-120"/>
              </a:rPr>
              <a:t>SDLP</a:t>
            </a:r>
            <a:r>
              <a:rPr lang="zh-TW" altLang="en-US" sz="2400" dirty="0">
                <a:solidFill>
                  <a:srgbClr val="202122"/>
                </a:solidFill>
                <a:latin typeface="微軟正黑體" panose="020B0604030504040204" pitchFamily="34" charset="-120"/>
                <a:ea typeface="微軟正黑體" panose="020B0604030504040204" pitchFamily="34" charset="-120"/>
              </a:rPr>
              <a:t>： 在 </a:t>
            </a:r>
            <a:r>
              <a:rPr lang="en-US" altLang="zh-TW" sz="2400" dirty="0">
                <a:solidFill>
                  <a:srgbClr val="202122"/>
                </a:solidFill>
                <a:latin typeface="微軟正黑體" panose="020B0604030504040204" pitchFamily="34" charset="-120"/>
                <a:ea typeface="微軟正黑體" panose="020B0604030504040204" pitchFamily="34" charset="-120"/>
              </a:rPr>
              <a:t>30 </a:t>
            </a:r>
            <a:r>
              <a:rPr lang="zh-TW" altLang="en-US" sz="2400" dirty="0">
                <a:solidFill>
                  <a:srgbClr val="202122"/>
                </a:solidFill>
                <a:latin typeface="微軟正黑體" panose="020B0604030504040204" pitchFamily="34" charset="-120"/>
                <a:ea typeface="微軟正黑體" panose="020B0604030504040204" pitchFamily="34" charset="-120"/>
              </a:rPr>
              <a:t>和 </a:t>
            </a:r>
            <a:r>
              <a:rPr lang="en-US" altLang="zh-TW" sz="2400" dirty="0">
                <a:solidFill>
                  <a:srgbClr val="202122"/>
                </a:solidFill>
                <a:latin typeface="微軟正黑體" panose="020B0604030504040204" pitchFamily="34" charset="-120"/>
                <a:ea typeface="微軟正黑體" panose="020B0604030504040204" pitchFamily="34" charset="-120"/>
              </a:rPr>
              <a:t>40 </a:t>
            </a:r>
            <a:r>
              <a:rPr lang="zh-TW" altLang="en-US" sz="2400" dirty="0">
                <a:solidFill>
                  <a:srgbClr val="202122"/>
                </a:solidFill>
                <a:latin typeface="微軟正黑體" panose="020B0604030504040204" pitchFamily="34" charset="-120"/>
                <a:ea typeface="微軟正黑體" panose="020B0604030504040204" pitchFamily="34" charset="-120"/>
              </a:rPr>
              <a:t>英里</a:t>
            </a:r>
            <a:r>
              <a:rPr lang="en-US" altLang="zh-TW" sz="2400"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小時的條件下，交接期間的 </a:t>
            </a:r>
            <a:r>
              <a:rPr lang="en-US" altLang="zh-TW" sz="2400" dirty="0">
                <a:solidFill>
                  <a:srgbClr val="202122"/>
                </a:solidFill>
                <a:latin typeface="微軟正黑體" panose="020B0604030504040204" pitchFamily="34" charset="-120"/>
                <a:ea typeface="微軟正黑體" panose="020B0604030504040204" pitchFamily="34" charset="-120"/>
              </a:rPr>
              <a:t>SDLP </a:t>
            </a:r>
            <a:r>
              <a:rPr lang="zh-TW" altLang="en-US" sz="2400" dirty="0">
                <a:solidFill>
                  <a:srgbClr val="202122"/>
                </a:solidFill>
                <a:latin typeface="微軟正黑體" panose="020B0604030504040204" pitchFamily="34" charset="-120"/>
                <a:ea typeface="微軟正黑體" panose="020B0604030504040204" pitchFamily="34" charset="-120"/>
              </a:rPr>
              <a:t>平均值顯著</a:t>
            </a:r>
            <a:r>
              <a:rPr lang="zh-TW" altLang="en-US" sz="2400" b="1" dirty="0">
                <a:solidFill>
                  <a:srgbClr val="202122"/>
                </a:solidFill>
                <a:latin typeface="微軟正黑體" panose="020B0604030504040204" pitchFamily="34" charset="-120"/>
                <a:ea typeface="微軟正黑體" panose="020B0604030504040204" pitchFamily="34" charset="-120"/>
              </a:rPr>
              <a:t>低於手動</a:t>
            </a:r>
            <a:r>
              <a:rPr lang="zh-TW" altLang="en-US" sz="2400" dirty="0">
                <a:solidFill>
                  <a:srgbClr val="202122"/>
                </a:solidFill>
                <a:latin typeface="微軟正黑體" panose="020B0604030504040204" pitchFamily="34" charset="-120"/>
                <a:ea typeface="微軟正黑體" panose="020B0604030504040204" pitchFamily="34" charset="-120"/>
              </a:rPr>
              <a:t>（</a:t>
            </a:r>
            <a:r>
              <a:rPr lang="en-US" altLang="zh-TW" sz="2400" dirty="0">
                <a:solidFill>
                  <a:srgbClr val="202122"/>
                </a:solidFill>
                <a:latin typeface="微軟正黑體" panose="020B0604030504040204" pitchFamily="34" charset="-120"/>
                <a:ea typeface="微軟正黑體" panose="020B0604030504040204" pitchFamily="34" charset="-120"/>
              </a:rPr>
              <a:t>p s &lt; .01</a:t>
            </a:r>
            <a:r>
              <a:rPr lang="zh-TW" altLang="en-US" sz="2400" dirty="0">
                <a:solidFill>
                  <a:srgbClr val="202122"/>
                </a:solidFill>
                <a:latin typeface="微軟正黑體" panose="020B0604030504040204" pitchFamily="34" charset="-120"/>
                <a:ea typeface="微軟正黑體" panose="020B0604030504040204" pitchFamily="34" charset="-120"/>
              </a:rPr>
              <a:t>）；在 </a:t>
            </a:r>
            <a:r>
              <a:rPr lang="en-US" altLang="zh-TW" sz="2400" dirty="0">
                <a:solidFill>
                  <a:srgbClr val="202122"/>
                </a:solidFill>
                <a:latin typeface="微軟正黑體" panose="020B0604030504040204" pitchFamily="34" charset="-120"/>
                <a:ea typeface="微軟正黑體" panose="020B0604030504040204" pitchFamily="34" charset="-120"/>
              </a:rPr>
              <a:t>50 </a:t>
            </a:r>
            <a:r>
              <a:rPr lang="zh-TW" altLang="en-US" sz="2400" dirty="0">
                <a:solidFill>
                  <a:srgbClr val="202122"/>
                </a:solidFill>
                <a:latin typeface="微軟正黑體" panose="020B0604030504040204" pitchFamily="34" charset="-120"/>
                <a:ea typeface="微軟正黑體" panose="020B0604030504040204" pitchFamily="34" charset="-120"/>
              </a:rPr>
              <a:t>英里</a:t>
            </a:r>
            <a:r>
              <a:rPr lang="en-US" altLang="zh-TW" sz="2400"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小時條件下，交接期間明顯</a:t>
            </a:r>
            <a:r>
              <a:rPr lang="zh-TW" altLang="en-US" sz="2400" b="1" dirty="0">
                <a:solidFill>
                  <a:srgbClr val="202122"/>
                </a:solidFill>
                <a:latin typeface="微軟正黑體" panose="020B0604030504040204" pitchFamily="34" charset="-120"/>
                <a:ea typeface="微軟正黑體" panose="020B0604030504040204" pitchFamily="34" charset="-120"/>
              </a:rPr>
              <a:t>高於手動</a:t>
            </a:r>
            <a:r>
              <a:rPr lang="zh-TW" altLang="en-US" sz="2400" dirty="0">
                <a:solidFill>
                  <a:srgbClr val="202122"/>
                </a:solidFill>
                <a:latin typeface="微軟正黑體" panose="020B0604030504040204" pitchFamily="34" charset="-120"/>
                <a:ea typeface="微軟正黑體" panose="020B0604030504040204" pitchFamily="34" charset="-120"/>
              </a:rPr>
              <a:t>（</a:t>
            </a:r>
            <a:r>
              <a:rPr lang="en-US" altLang="zh-TW" sz="2400" dirty="0">
                <a:solidFill>
                  <a:srgbClr val="202122"/>
                </a:solidFill>
                <a:latin typeface="微軟正黑體" panose="020B0604030504040204" pitchFamily="34" charset="-120"/>
                <a:ea typeface="微軟正黑體" panose="020B0604030504040204" pitchFamily="34" charset="-120"/>
              </a:rPr>
              <a:t>p  &lt; .001</a:t>
            </a:r>
            <a:r>
              <a:rPr lang="zh-TW" altLang="en-US" sz="2400" dirty="0">
                <a:solidFill>
                  <a:srgbClr val="202122"/>
                </a:solidFill>
                <a:latin typeface="微軟正黑體" panose="020B0604030504040204" pitchFamily="34" charset="-120"/>
                <a:ea typeface="微軟正黑體" panose="020B0604030504040204" pitchFamily="34" charset="-120"/>
              </a:rPr>
              <a:t>）</a:t>
            </a:r>
          </a:p>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煞車踏板輸入：在 </a:t>
            </a:r>
            <a:r>
              <a:rPr lang="en-US" altLang="zh-TW" sz="2400" dirty="0">
                <a:solidFill>
                  <a:srgbClr val="202122"/>
                </a:solidFill>
                <a:latin typeface="微軟正黑體" panose="020B0604030504040204" pitchFamily="34" charset="-120"/>
                <a:ea typeface="微軟正黑體" panose="020B0604030504040204" pitchFamily="34" charset="-120"/>
              </a:rPr>
              <a:t>20 </a:t>
            </a:r>
            <a:r>
              <a:rPr lang="zh-TW" altLang="en-US" sz="2400" dirty="0">
                <a:solidFill>
                  <a:srgbClr val="202122"/>
                </a:solidFill>
                <a:latin typeface="微軟正黑體" panose="020B0604030504040204" pitchFamily="34" charset="-120"/>
                <a:ea typeface="微軟正黑體" panose="020B0604030504040204" pitchFamily="34" charset="-120"/>
              </a:rPr>
              <a:t>英里</a:t>
            </a:r>
            <a:r>
              <a:rPr lang="en-US" altLang="zh-TW" sz="2400"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小時條件下，交接和手動之間沒有區別；在 </a:t>
            </a:r>
            <a:r>
              <a:rPr lang="en-US" altLang="zh-TW" sz="2400" dirty="0">
                <a:solidFill>
                  <a:srgbClr val="202122"/>
                </a:solidFill>
                <a:latin typeface="微軟正黑體" panose="020B0604030504040204" pitchFamily="34" charset="-120"/>
                <a:ea typeface="微軟正黑體" panose="020B0604030504040204" pitchFamily="34" charset="-120"/>
              </a:rPr>
              <a:t>30-50 </a:t>
            </a:r>
            <a:r>
              <a:rPr lang="zh-TW" altLang="en-US" sz="2400" dirty="0">
                <a:solidFill>
                  <a:srgbClr val="202122"/>
                </a:solidFill>
                <a:latin typeface="微軟正黑體" panose="020B0604030504040204" pitchFamily="34" charset="-120"/>
                <a:ea typeface="微軟正黑體" panose="020B0604030504040204" pitchFamily="34" charset="-120"/>
              </a:rPr>
              <a:t>英里</a:t>
            </a:r>
            <a:r>
              <a:rPr lang="en-US" altLang="zh-TW" sz="2400"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小時的條件下，交接期間的顯著</a:t>
            </a:r>
            <a:r>
              <a:rPr lang="zh-TW" altLang="en-US" sz="2400" b="1" dirty="0">
                <a:solidFill>
                  <a:srgbClr val="202122"/>
                </a:solidFill>
                <a:latin typeface="微軟正黑體" panose="020B0604030504040204" pitchFamily="34" charset="-120"/>
                <a:ea typeface="微軟正黑體" panose="020B0604030504040204" pitchFamily="34" charset="-120"/>
              </a:rPr>
              <a:t>高於手動</a:t>
            </a:r>
            <a:r>
              <a:rPr lang="zh-TW" altLang="en-US" sz="2400" dirty="0">
                <a:solidFill>
                  <a:srgbClr val="202122"/>
                </a:solidFill>
                <a:latin typeface="微軟正黑體" panose="020B0604030504040204" pitchFamily="34" charset="-120"/>
                <a:ea typeface="微軟正黑體" panose="020B0604030504040204" pitchFamily="34" charset="-120"/>
              </a:rPr>
              <a:t>（分別為</a:t>
            </a:r>
            <a:r>
              <a:rPr lang="en-US" altLang="zh-TW" sz="2400" dirty="0">
                <a:solidFill>
                  <a:srgbClr val="202122"/>
                </a:solidFill>
                <a:latin typeface="微軟正黑體" panose="020B0604030504040204" pitchFamily="34" charset="-120"/>
                <a:ea typeface="微軟正黑體" panose="020B0604030504040204" pitchFamily="34" charset="-120"/>
              </a:rPr>
              <a:t>p s &lt; .01</a:t>
            </a:r>
            <a:r>
              <a:rPr lang="zh-TW" altLang="en-US" sz="2400" dirty="0">
                <a:solidFill>
                  <a:srgbClr val="202122"/>
                </a:solidFill>
                <a:latin typeface="微軟正黑體" panose="020B0604030504040204" pitchFamily="34" charset="-120"/>
                <a:ea typeface="微軟正黑體" panose="020B0604030504040204" pitchFamily="34" charset="-120"/>
              </a:rPr>
              <a:t>、</a:t>
            </a:r>
            <a:r>
              <a:rPr lang="en-US" altLang="zh-TW" sz="2400" dirty="0">
                <a:solidFill>
                  <a:srgbClr val="202122"/>
                </a:solidFill>
                <a:latin typeface="微軟正黑體" panose="020B0604030504040204" pitchFamily="34" charset="-120"/>
                <a:ea typeface="微軟正黑體" panose="020B0604030504040204" pitchFamily="34" charset="-120"/>
              </a:rPr>
              <a:t>0.05 </a:t>
            </a:r>
            <a:r>
              <a:rPr lang="zh-TW" altLang="en-US" sz="2400" dirty="0">
                <a:solidFill>
                  <a:srgbClr val="202122"/>
                </a:solidFill>
                <a:latin typeface="微軟正黑體" panose="020B0604030504040204" pitchFamily="34" charset="-120"/>
                <a:ea typeface="微軟正黑體" panose="020B0604030504040204" pitchFamily="34" charset="-120"/>
              </a:rPr>
              <a:t>和 </a:t>
            </a:r>
            <a:r>
              <a:rPr lang="en-US" altLang="zh-TW" sz="2400" dirty="0">
                <a:solidFill>
                  <a:srgbClr val="202122"/>
                </a:solidFill>
                <a:latin typeface="微軟正黑體" panose="020B0604030504040204" pitchFamily="34" charset="-120"/>
                <a:ea typeface="微軟正黑體" panose="020B0604030504040204" pitchFamily="34" charset="-120"/>
              </a:rPr>
              <a:t>0.001</a:t>
            </a:r>
            <a:r>
              <a:rPr lang="zh-TW" altLang="en-US" sz="2400" dirty="0">
                <a:solidFill>
                  <a:srgbClr val="202122"/>
                </a:solidFill>
                <a:latin typeface="微軟正黑體" panose="020B0604030504040204" pitchFamily="34" charset="-120"/>
                <a:ea typeface="微軟正黑體" panose="020B0604030504040204" pitchFamily="34" charset="-120"/>
              </a:rPr>
              <a:t>）。</a:t>
            </a:r>
            <a:endParaRPr lang="en-US" altLang="zh-TW" sz="2400" dirty="0">
              <a:solidFill>
                <a:srgbClr val="202122"/>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092937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圓角 7">
            <a:extLst>
              <a:ext uri="{FF2B5EF4-FFF2-40B4-BE49-F238E27FC236}">
                <a16:creationId xmlns:a16="http://schemas.microsoft.com/office/drawing/2014/main" id="{6F61B689-1895-4AAD-8BCD-B571C160A73F}"/>
              </a:ext>
            </a:extLst>
          </p:cNvPr>
          <p:cNvSpPr/>
          <p:nvPr/>
        </p:nvSpPr>
        <p:spPr>
          <a:xfrm>
            <a:off x="250517" y="1138335"/>
            <a:ext cx="11705824" cy="5525502"/>
          </a:xfrm>
          <a:prstGeom prst="roundRect">
            <a:avLst>
              <a:gd name="adj" fmla="val 876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4" name="投影片編號版面配置區 3">
            <a:extLst>
              <a:ext uri="{FF2B5EF4-FFF2-40B4-BE49-F238E27FC236}">
                <a16:creationId xmlns:a16="http://schemas.microsoft.com/office/drawing/2014/main" id="{CE932386-31EE-499D-83A8-905918CB9711}"/>
              </a:ext>
            </a:extLst>
          </p:cNvPr>
          <p:cNvSpPr>
            <a:spLocks noGrp="1"/>
          </p:cNvSpPr>
          <p:nvPr>
            <p:ph type="sldNum" sz="quarter" idx="12"/>
          </p:nvPr>
        </p:nvSpPr>
        <p:spPr/>
        <p:txBody>
          <a:bodyPr/>
          <a:lstStyle/>
          <a:p>
            <a:fld id="{70CCEE11-ED14-124A-A67C-225DB931776F}" type="slidenum">
              <a:rPr kumimoji="1" lang="zh-TW" altLang="en-US" smtClean="0"/>
              <a:t>13</a:t>
            </a:fld>
            <a:endParaRPr kumimoji="1" lang="zh-TW" altLang="en-US"/>
          </a:p>
        </p:txBody>
      </p:sp>
      <p:pic>
        <p:nvPicPr>
          <p:cNvPr id="3" name="圖片 2">
            <a:extLst>
              <a:ext uri="{FF2B5EF4-FFF2-40B4-BE49-F238E27FC236}">
                <a16:creationId xmlns:a16="http://schemas.microsoft.com/office/drawing/2014/main" id="{790E60BF-19C2-C343-ABCC-D8ED568B79F3}"/>
              </a:ext>
            </a:extLst>
          </p:cNvPr>
          <p:cNvPicPr>
            <a:picLocks noChangeAspect="1"/>
          </p:cNvPicPr>
          <p:nvPr/>
        </p:nvPicPr>
        <p:blipFill>
          <a:blip r:embed="rId3"/>
          <a:stretch>
            <a:fillRect/>
          </a:stretch>
        </p:blipFill>
        <p:spPr>
          <a:xfrm>
            <a:off x="250517" y="194163"/>
            <a:ext cx="828000" cy="828000"/>
          </a:xfrm>
          <a:prstGeom prst="rect">
            <a:avLst/>
          </a:prstGeom>
        </p:spPr>
      </p:pic>
      <p:sp>
        <p:nvSpPr>
          <p:cNvPr id="12" name="矩形 11">
            <a:extLst>
              <a:ext uri="{FF2B5EF4-FFF2-40B4-BE49-F238E27FC236}">
                <a16:creationId xmlns:a16="http://schemas.microsoft.com/office/drawing/2014/main" id="{61D0293D-8B11-D54B-8882-061306A12909}"/>
              </a:ext>
            </a:extLst>
          </p:cNvPr>
          <p:cNvSpPr/>
          <p:nvPr/>
        </p:nvSpPr>
        <p:spPr>
          <a:xfrm>
            <a:off x="1306687" y="648505"/>
            <a:ext cx="1595133" cy="26589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a:extLst>
              <a:ext uri="{FF2B5EF4-FFF2-40B4-BE49-F238E27FC236}">
                <a16:creationId xmlns:a16="http://schemas.microsoft.com/office/drawing/2014/main" id="{BF59E6C8-4257-074B-9B9C-3CBD244D6396}"/>
              </a:ext>
            </a:extLst>
          </p:cNvPr>
          <p:cNvSpPr/>
          <p:nvPr/>
        </p:nvSpPr>
        <p:spPr>
          <a:xfrm>
            <a:off x="1306688" y="194163"/>
            <a:ext cx="6417142" cy="840230"/>
          </a:xfrm>
          <a:prstGeom prst="rect">
            <a:avLst/>
          </a:prstGeom>
        </p:spPr>
        <p:txBody>
          <a:bodyPr vert="horz" lIns="91440" tIns="45720" rIns="91440" bIns="45720" rtlCol="0" anchor="ctr">
            <a:normAutofit/>
          </a:bodyPr>
          <a:lstStyle/>
          <a:p>
            <a:r>
              <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結果</a:t>
            </a:r>
          </a:p>
        </p:txBody>
      </p:sp>
      <p:sp>
        <p:nvSpPr>
          <p:cNvPr id="79" name="矩形 78">
            <a:extLst>
              <a:ext uri="{FF2B5EF4-FFF2-40B4-BE49-F238E27FC236}">
                <a16:creationId xmlns:a16="http://schemas.microsoft.com/office/drawing/2014/main" id="{9731B099-7031-4FCE-B4C9-F760CD101898}"/>
              </a:ext>
            </a:extLst>
          </p:cNvPr>
          <p:cNvSpPr/>
          <p:nvPr/>
        </p:nvSpPr>
        <p:spPr>
          <a:xfrm>
            <a:off x="597160" y="1235939"/>
            <a:ext cx="7401466" cy="2794483"/>
          </a:xfrm>
          <a:prstGeom prst="rect">
            <a:avLst/>
          </a:prstGeom>
        </p:spPr>
        <p:txBody>
          <a:bodyPr wrap="square">
            <a:spAutoFit/>
          </a:bodyPr>
          <a:lstStyle/>
          <a:p>
            <a:pPr marL="342900" indent="-342900">
              <a:lnSpc>
                <a:spcPct val="150000"/>
              </a:lnSpc>
              <a:buFont typeface="Wingdings" panose="05000000000000000000" pitchFamily="2" charset="2"/>
              <a:buChar char="p"/>
            </a:pPr>
            <a:r>
              <a:rPr lang="zh-TW" altLang="en-US" sz="2400" dirty="0">
                <a:solidFill>
                  <a:srgbClr val="202122"/>
                </a:solidFill>
                <a:latin typeface="微軟正黑體" panose="020B0604030504040204" pitchFamily="34" charset="-120"/>
                <a:ea typeface="微軟正黑體" panose="020B0604030504040204" pitchFamily="34" charset="-120"/>
              </a:rPr>
              <a:t>在</a:t>
            </a:r>
            <a:r>
              <a:rPr lang="en-US" altLang="zh-TW" sz="2400" dirty="0">
                <a:solidFill>
                  <a:srgbClr val="202122"/>
                </a:solidFill>
                <a:latin typeface="微軟正黑體" panose="020B0604030504040204" pitchFamily="34" charset="-120"/>
                <a:ea typeface="微軟正黑體" panose="020B0604030504040204" pitchFamily="34" charset="-120"/>
              </a:rPr>
              <a:t>20 </a:t>
            </a:r>
            <a:r>
              <a:rPr lang="zh-TW" altLang="en-US" sz="2400" dirty="0">
                <a:solidFill>
                  <a:srgbClr val="202122"/>
                </a:solidFill>
                <a:latin typeface="微軟正黑體" panose="020B0604030504040204" pitchFamily="34" charset="-120"/>
                <a:ea typeface="微軟正黑體" panose="020B0604030504040204" pitchFamily="34" charset="-120"/>
              </a:rPr>
              <a:t>英里</a:t>
            </a:r>
            <a:r>
              <a:rPr lang="en-US" altLang="zh-TW" sz="2400"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小時條件下手動與切換段的平均速度。</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右圖表示 </a:t>
            </a:r>
            <a:r>
              <a:rPr lang="en-US" altLang="zh-TW" sz="2400" dirty="0">
                <a:solidFill>
                  <a:srgbClr val="202122"/>
                </a:solidFill>
                <a:latin typeface="微軟正黑體" panose="020B0604030504040204" pitchFamily="34" charset="-120"/>
                <a:ea typeface="微軟正黑體" panose="020B0604030504040204" pitchFamily="34" charset="-120"/>
              </a:rPr>
              <a:t>1.68 </a:t>
            </a:r>
            <a:r>
              <a:rPr lang="zh-TW" altLang="en-US" sz="2400" dirty="0">
                <a:solidFill>
                  <a:srgbClr val="202122"/>
                </a:solidFill>
                <a:latin typeface="微軟正黑體" panose="020B0604030504040204" pitchFamily="34" charset="-120"/>
                <a:ea typeface="微軟正黑體" panose="020B0604030504040204" pitchFamily="34" charset="-120"/>
              </a:rPr>
              <a:t>英里</a:t>
            </a:r>
            <a:r>
              <a:rPr lang="en-US" altLang="zh-TW" sz="2400"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小時的減少（移交的前 </a:t>
            </a:r>
            <a:r>
              <a:rPr lang="en-US" altLang="zh-TW" sz="2400" dirty="0">
                <a:solidFill>
                  <a:srgbClr val="202122"/>
                </a:solidFill>
                <a:latin typeface="微軟正黑體" panose="020B0604030504040204" pitchFamily="34" charset="-120"/>
                <a:ea typeface="微軟正黑體" panose="020B0604030504040204" pitchFamily="34" charset="-120"/>
              </a:rPr>
              <a:t>0-5 </a:t>
            </a:r>
            <a:r>
              <a:rPr lang="zh-TW" altLang="en-US" sz="2400" dirty="0">
                <a:solidFill>
                  <a:srgbClr val="202122"/>
                </a:solidFill>
                <a:latin typeface="微軟正黑體" panose="020B0604030504040204" pitchFamily="34" charset="-120"/>
                <a:ea typeface="微軟正黑體" panose="020B0604030504040204" pitchFamily="34" charset="-120"/>
              </a:rPr>
              <a:t>秒</a:t>
            </a:r>
            <a:r>
              <a:rPr lang="en-US" altLang="zh-TW" sz="2400"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在整個 </a:t>
            </a:r>
            <a:r>
              <a:rPr lang="en-US" altLang="zh-TW" sz="2400" dirty="0">
                <a:solidFill>
                  <a:srgbClr val="202122"/>
                </a:solidFill>
                <a:latin typeface="微軟正黑體" panose="020B0604030504040204" pitchFamily="34" charset="-120"/>
                <a:ea typeface="微軟正黑體" panose="020B0604030504040204" pitchFamily="34" charset="-120"/>
              </a:rPr>
              <a:t>55 </a:t>
            </a:r>
            <a:r>
              <a:rPr lang="zh-TW" altLang="en-US" sz="2400" dirty="0">
                <a:solidFill>
                  <a:srgbClr val="202122"/>
                </a:solidFill>
                <a:latin typeface="微軟正黑體" panose="020B0604030504040204" pitchFamily="34" charset="-120"/>
                <a:ea typeface="微軟正黑體" panose="020B0604030504040204" pitchFamily="34" charset="-120"/>
              </a:rPr>
              <a:t>秒的接管後下降到手動和移交之間的 </a:t>
            </a:r>
            <a:r>
              <a:rPr lang="en-US" altLang="zh-TW" sz="2400" dirty="0">
                <a:solidFill>
                  <a:srgbClr val="202122"/>
                </a:solidFill>
                <a:latin typeface="微軟正黑體" panose="020B0604030504040204" pitchFamily="34" charset="-120"/>
                <a:ea typeface="微軟正黑體" panose="020B0604030504040204" pitchFamily="34" charset="-120"/>
              </a:rPr>
              <a:t>0.97 </a:t>
            </a:r>
            <a:r>
              <a:rPr lang="zh-TW" altLang="en-US" sz="2400" dirty="0">
                <a:solidFill>
                  <a:srgbClr val="202122"/>
                </a:solidFill>
                <a:latin typeface="微軟正黑體" panose="020B0604030504040204" pitchFamily="34" charset="-120"/>
                <a:ea typeface="微軟正黑體" panose="020B0604030504040204" pitchFamily="34" charset="-120"/>
              </a:rPr>
              <a:t>英里</a:t>
            </a:r>
            <a:r>
              <a:rPr lang="en-US" altLang="zh-TW" sz="2400"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小時的差異。這可能代表在切換期間</a:t>
            </a:r>
            <a:r>
              <a:rPr lang="zh-TW" altLang="en-US" sz="2400" b="1" dirty="0">
                <a:solidFill>
                  <a:srgbClr val="202122"/>
                </a:solidFill>
                <a:latin typeface="微軟正黑體" panose="020B0604030504040204" pitchFamily="34" charset="-120"/>
                <a:ea typeface="微軟正黑體" panose="020B0604030504040204" pitchFamily="34" charset="-120"/>
              </a:rPr>
              <a:t>更謹慎的駕駛</a:t>
            </a:r>
            <a:r>
              <a:rPr lang="zh-TW" altLang="en-US" sz="2400" dirty="0">
                <a:solidFill>
                  <a:srgbClr val="202122"/>
                </a:solidFill>
                <a:latin typeface="微軟正黑體" panose="020B0604030504040204" pitchFamily="34" charset="-120"/>
                <a:ea typeface="微軟正黑體" panose="020B0604030504040204" pitchFamily="34" charset="-120"/>
              </a:rPr>
              <a:t>。</a:t>
            </a:r>
            <a:endParaRPr lang="en-US" altLang="zh-TW" sz="2400" dirty="0">
              <a:solidFill>
                <a:srgbClr val="202122"/>
              </a:solidFill>
              <a:latin typeface="微軟正黑體" panose="020B0604030504040204" pitchFamily="34" charset="-120"/>
              <a:ea typeface="微軟正黑體" panose="020B0604030504040204" pitchFamily="34" charset="-120"/>
            </a:endParaRPr>
          </a:p>
        </p:txBody>
      </p:sp>
      <p:pic>
        <p:nvPicPr>
          <p:cNvPr id="9" name="圖片 8">
            <a:extLst>
              <a:ext uri="{FF2B5EF4-FFF2-40B4-BE49-F238E27FC236}">
                <a16:creationId xmlns:a16="http://schemas.microsoft.com/office/drawing/2014/main" id="{A90B111B-3255-4645-98F0-B84F385C95A0}"/>
              </a:ext>
            </a:extLst>
          </p:cNvPr>
          <p:cNvPicPr>
            <a:picLocks noChangeAspect="1"/>
          </p:cNvPicPr>
          <p:nvPr/>
        </p:nvPicPr>
        <p:blipFill>
          <a:blip r:embed="rId4"/>
          <a:stretch>
            <a:fillRect/>
          </a:stretch>
        </p:blipFill>
        <p:spPr>
          <a:xfrm>
            <a:off x="5431490" y="3494132"/>
            <a:ext cx="5134271" cy="3055008"/>
          </a:xfrm>
          <a:prstGeom prst="rect">
            <a:avLst/>
          </a:prstGeom>
        </p:spPr>
      </p:pic>
      <p:cxnSp>
        <p:nvCxnSpPr>
          <p:cNvPr id="5" name="接點: 弧形 4">
            <a:extLst>
              <a:ext uri="{FF2B5EF4-FFF2-40B4-BE49-F238E27FC236}">
                <a16:creationId xmlns:a16="http://schemas.microsoft.com/office/drawing/2014/main" id="{C22FC7D7-23BA-4C23-AC58-85F073D30CC0}"/>
              </a:ext>
            </a:extLst>
          </p:cNvPr>
          <p:cNvCxnSpPr>
            <a:cxnSpLocks/>
          </p:cNvCxnSpPr>
          <p:nvPr/>
        </p:nvCxnSpPr>
        <p:spPr>
          <a:xfrm rot="16200000" flipH="1">
            <a:off x="6242833" y="4211263"/>
            <a:ext cx="455909" cy="326571"/>
          </a:xfrm>
          <a:prstGeom prst="curvedConnector3">
            <a:avLst>
              <a:gd name="adj1" fmla="val 90932"/>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34159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圓角 7">
            <a:extLst>
              <a:ext uri="{FF2B5EF4-FFF2-40B4-BE49-F238E27FC236}">
                <a16:creationId xmlns:a16="http://schemas.microsoft.com/office/drawing/2014/main" id="{6F61B689-1895-4AAD-8BCD-B571C160A73F}"/>
              </a:ext>
            </a:extLst>
          </p:cNvPr>
          <p:cNvSpPr/>
          <p:nvPr/>
        </p:nvSpPr>
        <p:spPr>
          <a:xfrm>
            <a:off x="250517" y="1138335"/>
            <a:ext cx="11705824" cy="5525502"/>
          </a:xfrm>
          <a:prstGeom prst="roundRect">
            <a:avLst>
              <a:gd name="adj" fmla="val 876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4" name="投影片編號版面配置區 3">
            <a:extLst>
              <a:ext uri="{FF2B5EF4-FFF2-40B4-BE49-F238E27FC236}">
                <a16:creationId xmlns:a16="http://schemas.microsoft.com/office/drawing/2014/main" id="{CE932386-31EE-499D-83A8-905918CB9711}"/>
              </a:ext>
            </a:extLst>
          </p:cNvPr>
          <p:cNvSpPr>
            <a:spLocks noGrp="1"/>
          </p:cNvSpPr>
          <p:nvPr>
            <p:ph type="sldNum" sz="quarter" idx="12"/>
          </p:nvPr>
        </p:nvSpPr>
        <p:spPr/>
        <p:txBody>
          <a:bodyPr/>
          <a:lstStyle/>
          <a:p>
            <a:fld id="{70CCEE11-ED14-124A-A67C-225DB931776F}" type="slidenum">
              <a:rPr kumimoji="1" lang="zh-TW" altLang="en-US" smtClean="0"/>
              <a:t>14</a:t>
            </a:fld>
            <a:endParaRPr kumimoji="1" lang="zh-TW" altLang="en-US"/>
          </a:p>
        </p:txBody>
      </p:sp>
      <p:pic>
        <p:nvPicPr>
          <p:cNvPr id="3" name="圖片 2">
            <a:extLst>
              <a:ext uri="{FF2B5EF4-FFF2-40B4-BE49-F238E27FC236}">
                <a16:creationId xmlns:a16="http://schemas.microsoft.com/office/drawing/2014/main" id="{790E60BF-19C2-C343-ABCC-D8ED568B79F3}"/>
              </a:ext>
            </a:extLst>
          </p:cNvPr>
          <p:cNvPicPr>
            <a:picLocks noChangeAspect="1"/>
          </p:cNvPicPr>
          <p:nvPr/>
        </p:nvPicPr>
        <p:blipFill>
          <a:blip r:embed="rId3"/>
          <a:stretch>
            <a:fillRect/>
          </a:stretch>
        </p:blipFill>
        <p:spPr>
          <a:xfrm>
            <a:off x="250517" y="194163"/>
            <a:ext cx="828000" cy="828000"/>
          </a:xfrm>
          <a:prstGeom prst="rect">
            <a:avLst/>
          </a:prstGeom>
        </p:spPr>
      </p:pic>
      <p:sp>
        <p:nvSpPr>
          <p:cNvPr id="12" name="矩形 11">
            <a:extLst>
              <a:ext uri="{FF2B5EF4-FFF2-40B4-BE49-F238E27FC236}">
                <a16:creationId xmlns:a16="http://schemas.microsoft.com/office/drawing/2014/main" id="{61D0293D-8B11-D54B-8882-061306A12909}"/>
              </a:ext>
            </a:extLst>
          </p:cNvPr>
          <p:cNvSpPr/>
          <p:nvPr/>
        </p:nvSpPr>
        <p:spPr>
          <a:xfrm>
            <a:off x="1306687" y="648505"/>
            <a:ext cx="1595133" cy="26589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a:extLst>
              <a:ext uri="{FF2B5EF4-FFF2-40B4-BE49-F238E27FC236}">
                <a16:creationId xmlns:a16="http://schemas.microsoft.com/office/drawing/2014/main" id="{BF59E6C8-4257-074B-9B9C-3CBD244D6396}"/>
              </a:ext>
            </a:extLst>
          </p:cNvPr>
          <p:cNvSpPr/>
          <p:nvPr/>
        </p:nvSpPr>
        <p:spPr>
          <a:xfrm>
            <a:off x="1306688" y="194163"/>
            <a:ext cx="6417142" cy="840230"/>
          </a:xfrm>
          <a:prstGeom prst="rect">
            <a:avLst/>
          </a:prstGeom>
        </p:spPr>
        <p:txBody>
          <a:bodyPr vert="horz" lIns="91440" tIns="45720" rIns="91440" bIns="45720" rtlCol="0" anchor="ctr">
            <a:normAutofit/>
          </a:bodyPr>
          <a:lstStyle/>
          <a:p>
            <a:r>
              <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結果</a:t>
            </a:r>
          </a:p>
        </p:txBody>
      </p:sp>
      <p:sp>
        <p:nvSpPr>
          <p:cNvPr id="79" name="矩形 78">
            <a:extLst>
              <a:ext uri="{FF2B5EF4-FFF2-40B4-BE49-F238E27FC236}">
                <a16:creationId xmlns:a16="http://schemas.microsoft.com/office/drawing/2014/main" id="{9731B099-7031-4FCE-B4C9-F760CD101898}"/>
              </a:ext>
            </a:extLst>
          </p:cNvPr>
          <p:cNvSpPr/>
          <p:nvPr/>
        </p:nvSpPr>
        <p:spPr>
          <a:xfrm>
            <a:off x="522515" y="1156174"/>
            <a:ext cx="10831285" cy="3348481"/>
          </a:xfrm>
          <a:prstGeom prst="rect">
            <a:avLst/>
          </a:prstGeom>
        </p:spPr>
        <p:txBody>
          <a:bodyPr wrap="square">
            <a:spAutoFit/>
          </a:bodyPr>
          <a:lstStyle/>
          <a:p>
            <a:pPr marL="342900" indent="-342900">
              <a:lnSpc>
                <a:spcPct val="150000"/>
              </a:lnSpc>
              <a:buFont typeface="Wingdings" panose="05000000000000000000" pitchFamily="2" charset="2"/>
              <a:buChar char="p"/>
            </a:pPr>
            <a:r>
              <a:rPr lang="zh-TW" altLang="en-US" sz="2400" dirty="0">
                <a:solidFill>
                  <a:srgbClr val="202122"/>
                </a:solidFill>
                <a:latin typeface="微軟正黑體" panose="020B0604030504040204" pitchFamily="34" charset="-120"/>
                <a:ea typeface="微軟正黑體" panose="020B0604030504040204" pitchFamily="34" charset="-120"/>
              </a:rPr>
              <a:t>在 </a:t>
            </a:r>
            <a:r>
              <a:rPr lang="en-US" altLang="zh-TW" sz="2400" dirty="0">
                <a:solidFill>
                  <a:srgbClr val="202122"/>
                </a:solidFill>
                <a:latin typeface="微軟正黑體" panose="020B0604030504040204" pitchFamily="34" charset="-120"/>
                <a:ea typeface="微軟正黑體" panose="020B0604030504040204" pitchFamily="34" charset="-120"/>
              </a:rPr>
              <a:t>30 </a:t>
            </a:r>
            <a:r>
              <a:rPr lang="zh-TW" altLang="en-US" sz="2400" dirty="0">
                <a:solidFill>
                  <a:srgbClr val="202122"/>
                </a:solidFill>
                <a:latin typeface="微軟正黑體" panose="020B0604030504040204" pitchFamily="34" charset="-120"/>
                <a:ea typeface="微軟正黑體" panose="020B0604030504040204" pitchFamily="34" charset="-120"/>
              </a:rPr>
              <a:t>英里</a:t>
            </a:r>
            <a:r>
              <a:rPr lang="en-US" altLang="zh-TW" sz="2400"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小時的條件下</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en-US" altLang="zh-TW" sz="2400" b="1" dirty="0">
                <a:solidFill>
                  <a:srgbClr val="202122"/>
                </a:solidFill>
                <a:latin typeface="微軟正黑體" panose="020B0604030504040204" pitchFamily="34" charset="-120"/>
                <a:ea typeface="微軟正黑體" panose="020B0604030504040204" pitchFamily="34" charset="-120"/>
              </a:rPr>
              <a:t>SDLP</a:t>
            </a:r>
            <a:r>
              <a:rPr lang="en-US" altLang="zh-TW" sz="2400" dirty="0">
                <a:solidFill>
                  <a:srgbClr val="202122"/>
                </a:solidFill>
                <a:latin typeface="微軟正黑體" panose="020B0604030504040204" pitchFamily="34" charset="-120"/>
                <a:ea typeface="微軟正黑體" panose="020B0604030504040204" pitchFamily="34" charset="-120"/>
              </a:rPr>
              <a:t> </a:t>
            </a:r>
            <a:r>
              <a:rPr lang="zh-TW" altLang="en-US" sz="2400" dirty="0">
                <a:solidFill>
                  <a:srgbClr val="202122"/>
                </a:solidFill>
                <a:latin typeface="微軟正黑體" panose="020B0604030504040204" pitchFamily="34" charset="-120"/>
                <a:ea typeface="微軟正黑體" panose="020B0604030504040204" pitchFamily="34" charset="-120"/>
              </a:rPr>
              <a:t>在切換請求後立即和 </a:t>
            </a:r>
            <a:r>
              <a:rPr lang="en-US" altLang="zh-TW" sz="2400" dirty="0">
                <a:solidFill>
                  <a:srgbClr val="202122"/>
                </a:solidFill>
                <a:latin typeface="微軟正黑體" panose="020B0604030504040204" pitchFamily="34" charset="-120"/>
                <a:ea typeface="微軟正黑體" panose="020B0604030504040204" pitchFamily="34" charset="-120"/>
              </a:rPr>
              <a:t>55 </a:t>
            </a:r>
            <a:r>
              <a:rPr lang="zh-TW" altLang="en-US" sz="2400" dirty="0">
                <a:solidFill>
                  <a:srgbClr val="202122"/>
                </a:solidFill>
                <a:latin typeface="微軟正黑體" panose="020B0604030504040204" pitchFamily="34" charset="-120"/>
                <a:ea typeface="微軟正黑體" panose="020B0604030504040204" pitchFamily="34" charset="-120"/>
              </a:rPr>
              <a:t>秒切換期間的切換和手動之間相似 </a:t>
            </a:r>
            <a:r>
              <a:rPr lang="en-US" altLang="zh-TW" sz="2400" dirty="0">
                <a:solidFill>
                  <a:srgbClr val="202122"/>
                </a:solidFill>
                <a:latin typeface="微軟正黑體" panose="020B0604030504040204" pitchFamily="34" charset="-120"/>
                <a:ea typeface="微軟正黑體" panose="020B0604030504040204" pitchFamily="34" charset="-120"/>
              </a:rPr>
              <a:t>( p s &gt; .05)</a:t>
            </a:r>
            <a:r>
              <a:rPr lang="zh-TW" altLang="en-US" sz="2400" dirty="0">
                <a:solidFill>
                  <a:srgbClr val="202122"/>
                </a:solidFill>
                <a:latin typeface="微軟正黑體" panose="020B0604030504040204" pitchFamily="34" charset="-120"/>
                <a:ea typeface="微軟正黑體" panose="020B0604030504040204" pitchFamily="34" charset="-120"/>
              </a:rPr>
              <a:t>。</a:t>
            </a:r>
            <a:r>
              <a:rPr lang="en-US" altLang="zh-TW" sz="2400" dirty="0">
                <a:solidFill>
                  <a:srgbClr val="202122"/>
                </a:solidFill>
                <a:latin typeface="微軟正黑體" panose="020B0604030504040204" pitchFamily="34" charset="-120"/>
                <a:ea typeface="微軟正黑體" panose="020B0604030504040204" pitchFamily="34" charset="-120"/>
              </a:rPr>
              <a:t>35 </a:t>
            </a:r>
            <a:r>
              <a:rPr lang="zh-TW" altLang="en-US" sz="2400" dirty="0">
                <a:solidFill>
                  <a:srgbClr val="202122"/>
                </a:solidFill>
                <a:latin typeface="微軟正黑體" panose="020B0604030504040204" pitchFamily="34" charset="-120"/>
                <a:ea typeface="微軟正黑體" panose="020B0604030504040204" pitchFamily="34" charset="-120"/>
              </a:rPr>
              <a:t>秒後切換和手動之間的</a:t>
            </a:r>
            <a:r>
              <a:rPr lang="zh-TW" altLang="en-US" sz="2400" b="1" dirty="0">
                <a:solidFill>
                  <a:srgbClr val="202122"/>
                </a:solidFill>
                <a:latin typeface="微軟正黑體" panose="020B0604030504040204" pitchFamily="34" charset="-120"/>
                <a:ea typeface="微軟正黑體" panose="020B0604030504040204" pitchFamily="34" charset="-120"/>
              </a:rPr>
              <a:t>縱向加速度</a:t>
            </a:r>
            <a:r>
              <a:rPr lang="zh-TW" altLang="en-US" sz="2400" dirty="0">
                <a:solidFill>
                  <a:srgbClr val="202122"/>
                </a:solidFill>
                <a:latin typeface="微軟正黑體" panose="020B0604030504040204" pitchFamily="34" charset="-120"/>
                <a:ea typeface="微軟正黑體" panose="020B0604030504040204" pitchFamily="34" charset="-120"/>
              </a:rPr>
              <a:t>相似 </a:t>
            </a:r>
            <a:r>
              <a:rPr lang="en-US" altLang="zh-TW" sz="2400" dirty="0">
                <a:solidFill>
                  <a:srgbClr val="202122"/>
                </a:solidFill>
                <a:latin typeface="微軟正黑體" panose="020B0604030504040204" pitchFamily="34" charset="-120"/>
                <a:ea typeface="微軟正黑體" panose="020B0604030504040204" pitchFamily="34" charset="-120"/>
              </a:rPr>
              <a:t>( p s &gt; .05)</a:t>
            </a:r>
            <a:r>
              <a:rPr lang="zh-TW" altLang="en-US" sz="2400" dirty="0">
                <a:solidFill>
                  <a:srgbClr val="202122"/>
                </a:solidFill>
                <a:latin typeface="微軟正黑體" panose="020B0604030504040204" pitchFamily="34" charset="-120"/>
                <a:ea typeface="微軟正黑體" panose="020B0604030504040204" pitchFamily="34" charset="-120"/>
              </a:rPr>
              <a:t>。切換後立即切換和手動之間的</a:t>
            </a:r>
            <a:r>
              <a:rPr lang="zh-TW" altLang="en-US" sz="2400" b="1" dirty="0">
                <a:solidFill>
                  <a:srgbClr val="202122"/>
                </a:solidFill>
                <a:latin typeface="微軟正黑體" panose="020B0604030504040204" pitchFamily="34" charset="-120"/>
                <a:ea typeface="微軟正黑體" panose="020B0604030504040204" pitchFamily="34" charset="-120"/>
              </a:rPr>
              <a:t>轉向輸入</a:t>
            </a:r>
            <a:r>
              <a:rPr lang="zh-TW" altLang="en-US" sz="2400" dirty="0">
                <a:solidFill>
                  <a:srgbClr val="202122"/>
                </a:solidFill>
                <a:latin typeface="微軟正黑體" panose="020B0604030504040204" pitchFamily="34" charset="-120"/>
                <a:ea typeface="微軟正黑體" panose="020B0604030504040204" pitchFamily="34" charset="-120"/>
              </a:rPr>
              <a:t>相似。與手動相比，參與者在交接期間的</a:t>
            </a:r>
            <a:r>
              <a:rPr lang="zh-TW" altLang="en-US" sz="2400" b="1" dirty="0">
                <a:solidFill>
                  <a:srgbClr val="202122"/>
                </a:solidFill>
                <a:latin typeface="微軟正黑體" panose="020B0604030504040204" pitchFamily="34" charset="-120"/>
                <a:ea typeface="微軟正黑體" panose="020B0604030504040204" pitchFamily="34" charset="-120"/>
              </a:rPr>
              <a:t>駕駛速度持續且顯著慢</a:t>
            </a:r>
            <a:r>
              <a:rPr lang="zh-TW" altLang="en-US" sz="2400" dirty="0">
                <a:solidFill>
                  <a:srgbClr val="202122"/>
                </a:solidFill>
                <a:latin typeface="微軟正黑體" panose="020B0604030504040204" pitchFamily="34" charset="-120"/>
                <a:ea typeface="微軟正黑體" panose="020B0604030504040204" pitchFamily="34" charset="-120"/>
              </a:rPr>
              <a:t>，代表 </a:t>
            </a:r>
            <a:r>
              <a:rPr lang="en-US" altLang="zh-TW" sz="2400" dirty="0">
                <a:solidFill>
                  <a:srgbClr val="202122"/>
                </a:solidFill>
                <a:latin typeface="微軟正黑體" panose="020B0604030504040204" pitchFamily="34" charset="-120"/>
                <a:ea typeface="微軟正黑體" panose="020B0604030504040204" pitchFamily="34" charset="-120"/>
              </a:rPr>
              <a:t>1.64 </a:t>
            </a:r>
            <a:r>
              <a:rPr lang="zh-TW" altLang="en-US" sz="2400" dirty="0">
                <a:solidFill>
                  <a:srgbClr val="202122"/>
                </a:solidFill>
                <a:latin typeface="微軟正黑體" panose="020B0604030504040204" pitchFamily="34" charset="-120"/>
                <a:ea typeface="微軟正黑體" panose="020B0604030504040204" pitchFamily="34" charset="-120"/>
              </a:rPr>
              <a:t>英里</a:t>
            </a:r>
            <a:r>
              <a:rPr lang="en-US" altLang="zh-TW" sz="2400"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小時的差異（交接的前 </a:t>
            </a:r>
            <a:r>
              <a:rPr lang="en-US" altLang="zh-TW" sz="2400" dirty="0">
                <a:solidFill>
                  <a:srgbClr val="202122"/>
                </a:solidFill>
                <a:latin typeface="微軟正黑體" panose="020B0604030504040204" pitchFamily="34" charset="-120"/>
                <a:ea typeface="微軟正黑體" panose="020B0604030504040204" pitchFamily="34" charset="-120"/>
              </a:rPr>
              <a:t>0-5 </a:t>
            </a:r>
            <a:r>
              <a:rPr lang="zh-TW" altLang="en-US" sz="2400" dirty="0">
                <a:solidFill>
                  <a:srgbClr val="202122"/>
                </a:solidFill>
                <a:latin typeface="微軟正黑體" panose="020B0604030504040204" pitchFamily="34" charset="-120"/>
                <a:ea typeface="微軟正黑體" panose="020B0604030504040204" pitchFamily="34" charset="-120"/>
              </a:rPr>
              <a:t>秒）在 </a:t>
            </a:r>
            <a:r>
              <a:rPr lang="en-US" altLang="zh-TW" sz="2400" dirty="0">
                <a:solidFill>
                  <a:srgbClr val="202122"/>
                </a:solidFill>
                <a:latin typeface="微軟正黑體" panose="020B0604030504040204" pitchFamily="34" charset="-120"/>
                <a:ea typeface="微軟正黑體" panose="020B0604030504040204" pitchFamily="34" charset="-120"/>
              </a:rPr>
              <a:t>55 </a:t>
            </a:r>
            <a:r>
              <a:rPr lang="zh-TW" altLang="en-US" sz="2400" dirty="0">
                <a:solidFill>
                  <a:srgbClr val="202122"/>
                </a:solidFill>
                <a:latin typeface="微軟正黑體" panose="020B0604030504040204" pitchFamily="34" charset="-120"/>
                <a:ea typeface="微軟正黑體" panose="020B0604030504040204" pitchFamily="34" charset="-120"/>
              </a:rPr>
              <a:t>秒時降至 </a:t>
            </a:r>
            <a:r>
              <a:rPr lang="en-US" altLang="zh-TW" sz="2400" dirty="0">
                <a:solidFill>
                  <a:srgbClr val="202122"/>
                </a:solidFill>
                <a:latin typeface="微軟正黑體" panose="020B0604030504040204" pitchFamily="34" charset="-120"/>
                <a:ea typeface="微軟正黑體" panose="020B0604030504040204" pitchFamily="34" charset="-120"/>
              </a:rPr>
              <a:t>0.30 </a:t>
            </a:r>
            <a:r>
              <a:rPr lang="zh-TW" altLang="en-US" sz="2400" dirty="0">
                <a:solidFill>
                  <a:srgbClr val="202122"/>
                </a:solidFill>
                <a:latin typeface="微軟正黑體" panose="020B0604030504040204" pitchFamily="34" charset="-120"/>
                <a:ea typeface="微軟正黑體" panose="020B0604030504040204" pitchFamily="34" charset="-120"/>
              </a:rPr>
              <a:t>英里</a:t>
            </a:r>
            <a:r>
              <a:rPr lang="en-US" altLang="zh-TW" sz="2400"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小時的差異。這代表在交接期間更加謹慎駕駛。</a:t>
            </a:r>
            <a:endParaRPr lang="en-US" altLang="zh-TW" sz="2400" dirty="0">
              <a:solidFill>
                <a:srgbClr val="202122"/>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2039065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圓角 7">
            <a:extLst>
              <a:ext uri="{FF2B5EF4-FFF2-40B4-BE49-F238E27FC236}">
                <a16:creationId xmlns:a16="http://schemas.microsoft.com/office/drawing/2014/main" id="{6F61B689-1895-4AAD-8BCD-B571C160A73F}"/>
              </a:ext>
            </a:extLst>
          </p:cNvPr>
          <p:cNvSpPr/>
          <p:nvPr/>
        </p:nvSpPr>
        <p:spPr>
          <a:xfrm>
            <a:off x="250517" y="1195973"/>
            <a:ext cx="11705824" cy="5525502"/>
          </a:xfrm>
          <a:prstGeom prst="roundRect">
            <a:avLst>
              <a:gd name="adj" fmla="val 876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4" name="投影片編號版面配置區 3">
            <a:extLst>
              <a:ext uri="{FF2B5EF4-FFF2-40B4-BE49-F238E27FC236}">
                <a16:creationId xmlns:a16="http://schemas.microsoft.com/office/drawing/2014/main" id="{CE932386-31EE-499D-83A8-905918CB9711}"/>
              </a:ext>
            </a:extLst>
          </p:cNvPr>
          <p:cNvSpPr>
            <a:spLocks noGrp="1"/>
          </p:cNvSpPr>
          <p:nvPr>
            <p:ph type="sldNum" sz="quarter" idx="12"/>
          </p:nvPr>
        </p:nvSpPr>
        <p:spPr/>
        <p:txBody>
          <a:bodyPr/>
          <a:lstStyle/>
          <a:p>
            <a:fld id="{70CCEE11-ED14-124A-A67C-225DB931776F}" type="slidenum">
              <a:rPr kumimoji="1" lang="zh-TW" altLang="en-US" smtClean="0"/>
              <a:t>15</a:t>
            </a:fld>
            <a:endParaRPr kumimoji="1" lang="zh-TW" altLang="en-US"/>
          </a:p>
        </p:txBody>
      </p:sp>
      <p:pic>
        <p:nvPicPr>
          <p:cNvPr id="3" name="圖片 2">
            <a:extLst>
              <a:ext uri="{FF2B5EF4-FFF2-40B4-BE49-F238E27FC236}">
                <a16:creationId xmlns:a16="http://schemas.microsoft.com/office/drawing/2014/main" id="{790E60BF-19C2-C343-ABCC-D8ED568B79F3}"/>
              </a:ext>
            </a:extLst>
          </p:cNvPr>
          <p:cNvPicPr>
            <a:picLocks noChangeAspect="1"/>
          </p:cNvPicPr>
          <p:nvPr/>
        </p:nvPicPr>
        <p:blipFill>
          <a:blip r:embed="rId3"/>
          <a:stretch>
            <a:fillRect/>
          </a:stretch>
        </p:blipFill>
        <p:spPr>
          <a:xfrm>
            <a:off x="250517" y="194163"/>
            <a:ext cx="828000" cy="828000"/>
          </a:xfrm>
          <a:prstGeom prst="rect">
            <a:avLst/>
          </a:prstGeom>
        </p:spPr>
      </p:pic>
      <p:sp>
        <p:nvSpPr>
          <p:cNvPr id="12" name="矩形 11">
            <a:extLst>
              <a:ext uri="{FF2B5EF4-FFF2-40B4-BE49-F238E27FC236}">
                <a16:creationId xmlns:a16="http://schemas.microsoft.com/office/drawing/2014/main" id="{61D0293D-8B11-D54B-8882-061306A12909}"/>
              </a:ext>
            </a:extLst>
          </p:cNvPr>
          <p:cNvSpPr/>
          <p:nvPr/>
        </p:nvSpPr>
        <p:spPr>
          <a:xfrm>
            <a:off x="1306687" y="648505"/>
            <a:ext cx="1595133" cy="26589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a:extLst>
              <a:ext uri="{FF2B5EF4-FFF2-40B4-BE49-F238E27FC236}">
                <a16:creationId xmlns:a16="http://schemas.microsoft.com/office/drawing/2014/main" id="{BF59E6C8-4257-074B-9B9C-3CBD244D6396}"/>
              </a:ext>
            </a:extLst>
          </p:cNvPr>
          <p:cNvSpPr/>
          <p:nvPr/>
        </p:nvSpPr>
        <p:spPr>
          <a:xfrm>
            <a:off x="1306688" y="194163"/>
            <a:ext cx="6417142" cy="840230"/>
          </a:xfrm>
          <a:prstGeom prst="rect">
            <a:avLst/>
          </a:prstGeom>
        </p:spPr>
        <p:txBody>
          <a:bodyPr vert="horz" lIns="91440" tIns="45720" rIns="91440" bIns="45720" rtlCol="0" anchor="ctr">
            <a:normAutofit/>
          </a:bodyPr>
          <a:lstStyle/>
          <a:p>
            <a:r>
              <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結果</a:t>
            </a:r>
          </a:p>
        </p:txBody>
      </p:sp>
      <p:sp>
        <p:nvSpPr>
          <p:cNvPr id="79" name="矩形 78">
            <a:extLst>
              <a:ext uri="{FF2B5EF4-FFF2-40B4-BE49-F238E27FC236}">
                <a16:creationId xmlns:a16="http://schemas.microsoft.com/office/drawing/2014/main" id="{9731B099-7031-4FCE-B4C9-F760CD101898}"/>
              </a:ext>
            </a:extLst>
          </p:cNvPr>
          <p:cNvSpPr/>
          <p:nvPr/>
        </p:nvSpPr>
        <p:spPr>
          <a:xfrm>
            <a:off x="522515" y="1156174"/>
            <a:ext cx="10831285" cy="3902479"/>
          </a:xfrm>
          <a:prstGeom prst="rect">
            <a:avLst/>
          </a:prstGeom>
        </p:spPr>
        <p:txBody>
          <a:bodyPr wrap="square">
            <a:spAutoFit/>
          </a:bodyPr>
          <a:lstStyle/>
          <a:p>
            <a:pPr marL="342900" indent="-342900">
              <a:lnSpc>
                <a:spcPct val="150000"/>
              </a:lnSpc>
              <a:buFont typeface="Wingdings" panose="05000000000000000000" pitchFamily="2" charset="2"/>
              <a:buChar char="p"/>
            </a:pPr>
            <a:r>
              <a:rPr lang="zh-TW" altLang="en-US" sz="2400" dirty="0">
                <a:solidFill>
                  <a:srgbClr val="202122"/>
                </a:solidFill>
                <a:latin typeface="微軟正黑體" panose="020B0604030504040204" pitchFamily="34" charset="-120"/>
                <a:ea typeface="微軟正黑體" panose="020B0604030504040204" pitchFamily="34" charset="-120"/>
              </a:rPr>
              <a:t>在 </a:t>
            </a:r>
            <a:r>
              <a:rPr lang="en-US" altLang="zh-TW" sz="2400" dirty="0">
                <a:solidFill>
                  <a:srgbClr val="202122"/>
                </a:solidFill>
                <a:latin typeface="微軟正黑體" panose="020B0604030504040204" pitchFamily="34" charset="-120"/>
                <a:ea typeface="微軟正黑體" panose="020B0604030504040204" pitchFamily="34" charset="-120"/>
              </a:rPr>
              <a:t>40 </a:t>
            </a:r>
            <a:r>
              <a:rPr lang="zh-TW" altLang="en-US" sz="2400" dirty="0">
                <a:solidFill>
                  <a:srgbClr val="202122"/>
                </a:solidFill>
                <a:latin typeface="微軟正黑體" panose="020B0604030504040204" pitchFamily="34" charset="-120"/>
                <a:ea typeface="微軟正黑體" panose="020B0604030504040204" pitchFamily="34" charset="-120"/>
              </a:rPr>
              <a:t>英里</a:t>
            </a:r>
            <a:r>
              <a:rPr lang="en-US" altLang="zh-TW" sz="2400"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小時的條件下</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en-US" altLang="zh-TW" sz="2400" dirty="0">
                <a:solidFill>
                  <a:srgbClr val="202122"/>
                </a:solidFill>
                <a:latin typeface="微軟正黑體" panose="020B0604030504040204" pitchFamily="34" charset="-120"/>
                <a:ea typeface="微軟正黑體" panose="020B0604030504040204" pitchFamily="34" charset="-120"/>
              </a:rPr>
              <a:t>SDLP </a:t>
            </a:r>
            <a:r>
              <a:rPr lang="zh-TW" altLang="en-US" sz="2400" dirty="0">
                <a:solidFill>
                  <a:srgbClr val="202122"/>
                </a:solidFill>
                <a:latin typeface="微軟正黑體" panose="020B0604030504040204" pitchFamily="34" charset="-120"/>
                <a:ea typeface="微軟正黑體" panose="020B0604030504040204" pitchFamily="34" charset="-120"/>
              </a:rPr>
              <a:t>在切換請求後立即和 </a:t>
            </a:r>
            <a:r>
              <a:rPr lang="en-US" altLang="zh-TW" sz="2400" dirty="0">
                <a:solidFill>
                  <a:srgbClr val="202122"/>
                </a:solidFill>
                <a:latin typeface="微軟正黑體" panose="020B0604030504040204" pitchFamily="34" charset="-120"/>
                <a:ea typeface="微軟正黑體" panose="020B0604030504040204" pitchFamily="34" charset="-120"/>
              </a:rPr>
              <a:t>55 </a:t>
            </a:r>
            <a:r>
              <a:rPr lang="zh-TW" altLang="en-US" sz="2400" dirty="0">
                <a:solidFill>
                  <a:srgbClr val="202122"/>
                </a:solidFill>
                <a:latin typeface="微軟正黑體" panose="020B0604030504040204" pitchFamily="34" charset="-120"/>
                <a:ea typeface="微軟正黑體" panose="020B0604030504040204" pitchFamily="34" charset="-120"/>
              </a:rPr>
              <a:t>秒切換期間的切換和手動之間相似 </a:t>
            </a:r>
            <a:r>
              <a:rPr lang="en-US" altLang="zh-TW" sz="2400" dirty="0">
                <a:solidFill>
                  <a:srgbClr val="202122"/>
                </a:solidFill>
                <a:latin typeface="微軟正黑體" panose="020B0604030504040204" pitchFamily="34" charset="-120"/>
                <a:ea typeface="微軟正黑體" panose="020B0604030504040204" pitchFamily="34" charset="-120"/>
              </a:rPr>
              <a:t>( p s &gt; .05)</a:t>
            </a:r>
            <a:r>
              <a:rPr lang="zh-TW" altLang="en-US" sz="2400" dirty="0">
                <a:solidFill>
                  <a:srgbClr val="202122"/>
                </a:solidFill>
                <a:latin typeface="微軟正黑體" panose="020B0604030504040204" pitchFamily="34" charset="-120"/>
                <a:ea typeface="微軟正黑體" panose="020B0604030504040204" pitchFamily="34" charset="-120"/>
              </a:rPr>
              <a:t>。煞車踏板輸入在交接時與交接後立即手動（</a:t>
            </a:r>
            <a:r>
              <a:rPr lang="en-US" altLang="zh-TW" sz="2400" dirty="0">
                <a:solidFill>
                  <a:srgbClr val="202122"/>
                </a:solidFill>
                <a:latin typeface="微軟正黑體" panose="020B0604030504040204" pitchFamily="34" charset="-120"/>
                <a:ea typeface="微軟正黑體" panose="020B0604030504040204" pitchFamily="34" charset="-120"/>
              </a:rPr>
              <a:t>p</a:t>
            </a:r>
            <a:r>
              <a:rPr lang="zh-TW" altLang="en-US" sz="2400" dirty="0">
                <a:solidFill>
                  <a:srgbClr val="202122"/>
                </a:solidFill>
                <a:latin typeface="微軟正黑體" panose="020B0604030504040204" pitchFamily="34" charset="-120"/>
                <a:ea typeface="微軟正黑體" panose="020B0604030504040204" pitchFamily="34" charset="-120"/>
              </a:rPr>
              <a:t>在這一點之後 </a:t>
            </a:r>
            <a:r>
              <a:rPr lang="en-US" altLang="zh-TW" sz="2400" dirty="0">
                <a:solidFill>
                  <a:srgbClr val="202122"/>
                </a:solidFill>
                <a:latin typeface="微軟正黑體" panose="020B0604030504040204" pitchFamily="34" charset="-120"/>
                <a:ea typeface="微軟正黑體" panose="020B0604030504040204" pitchFamily="34" charset="-120"/>
              </a:rPr>
              <a:t>s &gt; .05</a:t>
            </a:r>
            <a:r>
              <a:rPr lang="zh-TW" altLang="en-US" sz="2400" dirty="0">
                <a:solidFill>
                  <a:srgbClr val="202122"/>
                </a:solidFill>
                <a:latin typeface="微軟正黑體" panose="020B0604030504040204" pitchFamily="34" charset="-120"/>
                <a:ea typeface="微軟正黑體" panose="020B0604030504040204" pitchFamily="34" charset="-120"/>
              </a:rPr>
              <a:t>，直到 </a:t>
            </a:r>
            <a:r>
              <a:rPr lang="en-US" altLang="zh-TW" sz="2400" dirty="0">
                <a:solidFill>
                  <a:srgbClr val="202122"/>
                </a:solidFill>
                <a:latin typeface="微軟正黑體" panose="020B0604030504040204" pitchFamily="34" charset="-120"/>
                <a:ea typeface="微軟正黑體" panose="020B0604030504040204" pitchFamily="34" charset="-120"/>
              </a:rPr>
              <a:t>20 </a:t>
            </a:r>
            <a:r>
              <a:rPr lang="zh-TW" altLang="en-US" sz="2400" dirty="0">
                <a:solidFill>
                  <a:srgbClr val="202122"/>
                </a:solidFill>
                <a:latin typeface="微軟正黑體" panose="020B0604030504040204" pitchFamily="34" charset="-120"/>
                <a:ea typeface="微軟正黑體" panose="020B0604030504040204" pitchFamily="34" charset="-120"/>
              </a:rPr>
              <a:t>秒之後有一些顯著差異）。與在 </a:t>
            </a:r>
            <a:r>
              <a:rPr lang="en-US" altLang="zh-TW" sz="2400" dirty="0">
                <a:solidFill>
                  <a:srgbClr val="202122"/>
                </a:solidFill>
                <a:latin typeface="微軟正黑體" panose="020B0604030504040204" pitchFamily="34" charset="-120"/>
                <a:ea typeface="微軟正黑體" panose="020B0604030504040204" pitchFamily="34" charset="-120"/>
              </a:rPr>
              <a:t>20-30 </a:t>
            </a:r>
            <a:r>
              <a:rPr lang="zh-TW" altLang="en-US" sz="2400" dirty="0">
                <a:solidFill>
                  <a:srgbClr val="202122"/>
                </a:solidFill>
                <a:latin typeface="微軟正黑體" panose="020B0604030504040204" pitchFamily="34" charset="-120"/>
                <a:ea typeface="微軟正黑體" panose="020B0604030504040204" pitchFamily="34" charset="-120"/>
              </a:rPr>
              <a:t>英里</a:t>
            </a:r>
            <a:r>
              <a:rPr lang="en-US" altLang="zh-TW" sz="2400"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小時的條件下一樣，參與者在交接期間的駕駛速度始終比手動慢，這代表顯著降低 </a:t>
            </a:r>
            <a:r>
              <a:rPr lang="en-US" altLang="zh-TW" sz="2400" dirty="0">
                <a:solidFill>
                  <a:srgbClr val="202122"/>
                </a:solidFill>
                <a:latin typeface="微軟正黑體" panose="020B0604030504040204" pitchFamily="34" charset="-120"/>
                <a:ea typeface="微軟正黑體" panose="020B0604030504040204" pitchFamily="34" charset="-120"/>
              </a:rPr>
              <a:t>2.76 </a:t>
            </a:r>
            <a:r>
              <a:rPr lang="zh-TW" altLang="en-US" sz="2400" dirty="0">
                <a:solidFill>
                  <a:srgbClr val="202122"/>
                </a:solidFill>
                <a:latin typeface="微軟正黑體" panose="020B0604030504040204" pitchFamily="34" charset="-120"/>
                <a:ea typeface="微軟正黑體" panose="020B0604030504040204" pitchFamily="34" charset="-120"/>
              </a:rPr>
              <a:t>英里</a:t>
            </a:r>
            <a:r>
              <a:rPr lang="en-US" altLang="zh-TW" sz="2400"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小時（交接的前 </a:t>
            </a:r>
            <a:r>
              <a:rPr lang="en-US" altLang="zh-TW" sz="2400" dirty="0">
                <a:solidFill>
                  <a:srgbClr val="202122"/>
                </a:solidFill>
                <a:latin typeface="微軟正黑體" panose="020B0604030504040204" pitchFamily="34" charset="-120"/>
                <a:ea typeface="微軟正黑體" panose="020B0604030504040204" pitchFamily="34" charset="-120"/>
              </a:rPr>
              <a:t>0-5 </a:t>
            </a:r>
            <a:r>
              <a:rPr lang="zh-TW" altLang="en-US" sz="2400" dirty="0">
                <a:solidFill>
                  <a:srgbClr val="202122"/>
                </a:solidFill>
                <a:latin typeface="微軟正黑體" panose="020B0604030504040204" pitchFamily="34" charset="-120"/>
                <a:ea typeface="微軟正黑體" panose="020B0604030504040204" pitchFamily="34" charset="-120"/>
              </a:rPr>
              <a:t>秒）在 </a:t>
            </a:r>
            <a:r>
              <a:rPr lang="en-US" altLang="zh-TW" sz="2400" dirty="0">
                <a:solidFill>
                  <a:srgbClr val="202122"/>
                </a:solidFill>
                <a:latin typeface="微軟正黑體" panose="020B0604030504040204" pitchFamily="34" charset="-120"/>
                <a:ea typeface="微軟正黑體" panose="020B0604030504040204" pitchFamily="34" charset="-120"/>
              </a:rPr>
              <a:t>55 </a:t>
            </a:r>
            <a:r>
              <a:rPr lang="zh-TW" altLang="en-US" sz="2400" dirty="0">
                <a:solidFill>
                  <a:srgbClr val="202122"/>
                </a:solidFill>
                <a:latin typeface="微軟正黑體" panose="020B0604030504040204" pitchFamily="34" charset="-120"/>
                <a:ea typeface="微軟正黑體" panose="020B0604030504040204" pitchFamily="34" charset="-120"/>
              </a:rPr>
              <a:t>秒時下降到 </a:t>
            </a:r>
            <a:r>
              <a:rPr lang="en-US" altLang="zh-TW" sz="2400" dirty="0">
                <a:solidFill>
                  <a:srgbClr val="202122"/>
                </a:solidFill>
                <a:latin typeface="微軟正黑體" panose="020B0604030504040204" pitchFamily="34" charset="-120"/>
                <a:ea typeface="微軟正黑體" panose="020B0604030504040204" pitchFamily="34" charset="-120"/>
              </a:rPr>
              <a:t>1.48 </a:t>
            </a:r>
            <a:r>
              <a:rPr lang="zh-TW" altLang="en-US" sz="2400" dirty="0">
                <a:solidFill>
                  <a:srgbClr val="202122"/>
                </a:solidFill>
                <a:latin typeface="微軟正黑體" panose="020B0604030504040204" pitchFamily="34" charset="-120"/>
                <a:ea typeface="微軟正黑體" panose="020B0604030504040204" pitchFamily="34" charset="-120"/>
              </a:rPr>
              <a:t>英里</a:t>
            </a:r>
            <a:r>
              <a:rPr lang="en-US" altLang="zh-TW" sz="2400"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小時的差異</a:t>
            </a:r>
            <a:r>
              <a:rPr lang="en-US" altLang="zh-TW" sz="2400" dirty="0">
                <a:solidFill>
                  <a:srgbClr val="202122"/>
                </a:solidFill>
                <a:latin typeface="微軟正黑體" panose="020B0604030504040204" pitchFamily="34" charset="-120"/>
                <a:ea typeface="微軟正黑體" panose="020B0604030504040204" pitchFamily="34" charset="-120"/>
              </a:rPr>
              <a:t>. </a:t>
            </a:r>
            <a:r>
              <a:rPr lang="zh-TW" altLang="en-US" sz="2400" dirty="0">
                <a:solidFill>
                  <a:srgbClr val="202122"/>
                </a:solidFill>
                <a:latin typeface="微軟正黑體" panose="020B0604030504040204" pitchFamily="34" charset="-120"/>
                <a:ea typeface="微軟正黑體" panose="020B0604030504040204" pitchFamily="34" charset="-120"/>
              </a:rPr>
              <a:t>這些發現似乎再次代表了交接期間</a:t>
            </a:r>
            <a:r>
              <a:rPr lang="zh-TW" altLang="en-US" sz="2400" b="1" dirty="0">
                <a:solidFill>
                  <a:srgbClr val="202122"/>
                </a:solidFill>
                <a:latin typeface="微軟正黑體" panose="020B0604030504040204" pitchFamily="34" charset="-120"/>
                <a:ea typeface="微軟正黑體" panose="020B0604030504040204" pitchFamily="34" charset="-120"/>
              </a:rPr>
              <a:t>更加謹慎的駕駛</a:t>
            </a:r>
            <a:r>
              <a:rPr lang="zh-TW" altLang="en-US" sz="2400" dirty="0">
                <a:solidFill>
                  <a:srgbClr val="202122"/>
                </a:solidFill>
                <a:latin typeface="微軟正黑體" panose="020B0604030504040204" pitchFamily="34" charset="-120"/>
                <a:ea typeface="微軟正黑體" panose="020B0604030504040204" pitchFamily="34" charset="-120"/>
              </a:rPr>
              <a:t>。</a:t>
            </a:r>
            <a:endParaRPr lang="en-US" altLang="zh-TW" sz="2400" dirty="0">
              <a:solidFill>
                <a:srgbClr val="202122"/>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0261052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圓角 7">
            <a:extLst>
              <a:ext uri="{FF2B5EF4-FFF2-40B4-BE49-F238E27FC236}">
                <a16:creationId xmlns:a16="http://schemas.microsoft.com/office/drawing/2014/main" id="{6F61B689-1895-4AAD-8BCD-B571C160A73F}"/>
              </a:ext>
            </a:extLst>
          </p:cNvPr>
          <p:cNvSpPr/>
          <p:nvPr/>
        </p:nvSpPr>
        <p:spPr>
          <a:xfrm>
            <a:off x="243088" y="1138335"/>
            <a:ext cx="11705824" cy="5525502"/>
          </a:xfrm>
          <a:prstGeom prst="roundRect">
            <a:avLst>
              <a:gd name="adj" fmla="val 876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4" name="投影片編號版面配置區 3">
            <a:extLst>
              <a:ext uri="{FF2B5EF4-FFF2-40B4-BE49-F238E27FC236}">
                <a16:creationId xmlns:a16="http://schemas.microsoft.com/office/drawing/2014/main" id="{CE932386-31EE-499D-83A8-905918CB9711}"/>
              </a:ext>
            </a:extLst>
          </p:cNvPr>
          <p:cNvSpPr>
            <a:spLocks noGrp="1"/>
          </p:cNvSpPr>
          <p:nvPr>
            <p:ph type="sldNum" sz="quarter" idx="12"/>
          </p:nvPr>
        </p:nvSpPr>
        <p:spPr/>
        <p:txBody>
          <a:bodyPr/>
          <a:lstStyle/>
          <a:p>
            <a:fld id="{70CCEE11-ED14-124A-A67C-225DB931776F}" type="slidenum">
              <a:rPr kumimoji="1" lang="zh-TW" altLang="en-US" smtClean="0"/>
              <a:t>16</a:t>
            </a:fld>
            <a:endParaRPr kumimoji="1" lang="zh-TW" altLang="en-US"/>
          </a:p>
        </p:txBody>
      </p:sp>
      <p:pic>
        <p:nvPicPr>
          <p:cNvPr id="3" name="圖片 2">
            <a:extLst>
              <a:ext uri="{FF2B5EF4-FFF2-40B4-BE49-F238E27FC236}">
                <a16:creationId xmlns:a16="http://schemas.microsoft.com/office/drawing/2014/main" id="{790E60BF-19C2-C343-ABCC-D8ED568B79F3}"/>
              </a:ext>
            </a:extLst>
          </p:cNvPr>
          <p:cNvPicPr>
            <a:picLocks noChangeAspect="1"/>
          </p:cNvPicPr>
          <p:nvPr/>
        </p:nvPicPr>
        <p:blipFill>
          <a:blip r:embed="rId3"/>
          <a:stretch>
            <a:fillRect/>
          </a:stretch>
        </p:blipFill>
        <p:spPr>
          <a:xfrm>
            <a:off x="250517" y="194163"/>
            <a:ext cx="828000" cy="828000"/>
          </a:xfrm>
          <a:prstGeom prst="rect">
            <a:avLst/>
          </a:prstGeom>
        </p:spPr>
      </p:pic>
      <p:sp>
        <p:nvSpPr>
          <p:cNvPr id="12" name="矩形 11">
            <a:extLst>
              <a:ext uri="{FF2B5EF4-FFF2-40B4-BE49-F238E27FC236}">
                <a16:creationId xmlns:a16="http://schemas.microsoft.com/office/drawing/2014/main" id="{61D0293D-8B11-D54B-8882-061306A12909}"/>
              </a:ext>
            </a:extLst>
          </p:cNvPr>
          <p:cNvSpPr/>
          <p:nvPr/>
        </p:nvSpPr>
        <p:spPr>
          <a:xfrm>
            <a:off x="1306687" y="648505"/>
            <a:ext cx="1595133" cy="26589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a:extLst>
              <a:ext uri="{FF2B5EF4-FFF2-40B4-BE49-F238E27FC236}">
                <a16:creationId xmlns:a16="http://schemas.microsoft.com/office/drawing/2014/main" id="{BF59E6C8-4257-074B-9B9C-3CBD244D6396}"/>
              </a:ext>
            </a:extLst>
          </p:cNvPr>
          <p:cNvSpPr/>
          <p:nvPr/>
        </p:nvSpPr>
        <p:spPr>
          <a:xfrm>
            <a:off x="1306688" y="194163"/>
            <a:ext cx="6417142" cy="840230"/>
          </a:xfrm>
          <a:prstGeom prst="rect">
            <a:avLst/>
          </a:prstGeom>
        </p:spPr>
        <p:txBody>
          <a:bodyPr vert="horz" lIns="91440" tIns="45720" rIns="91440" bIns="45720" rtlCol="0" anchor="ctr">
            <a:normAutofit/>
          </a:bodyPr>
          <a:lstStyle/>
          <a:p>
            <a:r>
              <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結果</a:t>
            </a:r>
          </a:p>
        </p:txBody>
      </p:sp>
      <p:sp>
        <p:nvSpPr>
          <p:cNvPr id="79" name="矩形 78">
            <a:extLst>
              <a:ext uri="{FF2B5EF4-FFF2-40B4-BE49-F238E27FC236}">
                <a16:creationId xmlns:a16="http://schemas.microsoft.com/office/drawing/2014/main" id="{9731B099-7031-4FCE-B4C9-F760CD101898}"/>
              </a:ext>
            </a:extLst>
          </p:cNvPr>
          <p:cNvSpPr/>
          <p:nvPr/>
        </p:nvSpPr>
        <p:spPr>
          <a:xfrm>
            <a:off x="522515" y="1156174"/>
            <a:ext cx="10831285" cy="2240485"/>
          </a:xfrm>
          <a:prstGeom prst="rect">
            <a:avLst/>
          </a:prstGeom>
        </p:spPr>
        <p:txBody>
          <a:bodyPr wrap="square">
            <a:spAutoFit/>
          </a:bodyPr>
          <a:lstStyle/>
          <a:p>
            <a:pPr marL="342900" indent="-342900">
              <a:lnSpc>
                <a:spcPct val="150000"/>
              </a:lnSpc>
              <a:buFont typeface="Wingdings" panose="05000000000000000000" pitchFamily="2" charset="2"/>
              <a:buChar char="p"/>
            </a:pPr>
            <a:r>
              <a:rPr lang="zh-TW" altLang="en-US" sz="2400" dirty="0">
                <a:solidFill>
                  <a:srgbClr val="202122"/>
                </a:solidFill>
                <a:latin typeface="微軟正黑體" panose="020B0604030504040204" pitchFamily="34" charset="-120"/>
                <a:ea typeface="微軟正黑體" panose="020B0604030504040204" pitchFamily="34" charset="-120"/>
              </a:rPr>
              <a:t>在 </a:t>
            </a:r>
            <a:r>
              <a:rPr lang="en-US" altLang="zh-TW" sz="2400" dirty="0">
                <a:solidFill>
                  <a:srgbClr val="202122"/>
                </a:solidFill>
                <a:latin typeface="微軟正黑體" panose="020B0604030504040204" pitchFamily="34" charset="-120"/>
                <a:ea typeface="微軟正黑體" panose="020B0604030504040204" pitchFamily="34" charset="-120"/>
              </a:rPr>
              <a:t>50 </a:t>
            </a:r>
            <a:r>
              <a:rPr lang="zh-TW" altLang="en-US" sz="2400" dirty="0">
                <a:solidFill>
                  <a:srgbClr val="202122"/>
                </a:solidFill>
                <a:latin typeface="微軟正黑體" panose="020B0604030504040204" pitchFamily="34" charset="-120"/>
                <a:ea typeface="微軟正黑體" panose="020B0604030504040204" pitchFamily="34" charset="-120"/>
              </a:rPr>
              <a:t>英里</a:t>
            </a:r>
            <a:r>
              <a:rPr lang="en-US" altLang="zh-TW" sz="2400"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小時的條件下</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除了 </a:t>
            </a:r>
            <a:r>
              <a:rPr lang="en-US" altLang="zh-TW" sz="2400" dirty="0">
                <a:solidFill>
                  <a:srgbClr val="202122"/>
                </a:solidFill>
                <a:latin typeface="微軟正黑體" panose="020B0604030504040204" pitchFamily="34" charset="-120"/>
                <a:ea typeface="微軟正黑體" panose="020B0604030504040204" pitchFamily="34" charset="-120"/>
              </a:rPr>
              <a:t>35 </a:t>
            </a:r>
            <a:r>
              <a:rPr lang="zh-TW" altLang="en-US" sz="2400" dirty="0">
                <a:solidFill>
                  <a:srgbClr val="202122"/>
                </a:solidFill>
                <a:latin typeface="微軟正黑體" panose="020B0604030504040204" pitchFamily="34" charset="-120"/>
                <a:ea typeface="微軟正黑體" panose="020B0604030504040204" pitchFamily="34" charset="-120"/>
              </a:rPr>
              <a:t>秒後的轉向輸入外，沒有任何駕駛措施與交接時的手動相匹配。</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en-US" altLang="zh-TW" sz="2400" dirty="0">
                <a:solidFill>
                  <a:srgbClr val="202122"/>
                </a:solidFill>
                <a:latin typeface="微軟正黑體" panose="020B0604030504040204" pitchFamily="34" charset="-120"/>
                <a:ea typeface="微軟正黑體" panose="020B0604030504040204" pitchFamily="34" charset="-120"/>
              </a:rPr>
              <a:t>SDLP </a:t>
            </a:r>
            <a:r>
              <a:rPr lang="zh-TW" altLang="en-US" sz="2400" dirty="0">
                <a:solidFill>
                  <a:srgbClr val="202122"/>
                </a:solidFill>
                <a:latin typeface="微軟正黑體" panose="020B0604030504040204" pitchFamily="34" charset="-120"/>
                <a:ea typeface="微軟正黑體" panose="020B0604030504040204" pitchFamily="34" charset="-120"/>
              </a:rPr>
              <a:t>在切換期間明顯</a:t>
            </a:r>
            <a:r>
              <a:rPr lang="zh-TW" altLang="en-US" sz="2400" b="1" dirty="0">
                <a:solidFill>
                  <a:srgbClr val="202122"/>
                </a:solidFill>
                <a:latin typeface="微軟正黑體" panose="020B0604030504040204" pitchFamily="34" charset="-120"/>
                <a:ea typeface="微軟正黑體" panose="020B0604030504040204" pitchFamily="34" charset="-120"/>
              </a:rPr>
              <a:t>更高</a:t>
            </a:r>
            <a:r>
              <a:rPr lang="zh-TW" altLang="en-US" sz="2400" dirty="0">
                <a:solidFill>
                  <a:srgbClr val="202122"/>
                </a:solidFill>
                <a:latin typeface="微軟正黑體" panose="020B0604030504040204" pitchFamily="34" charset="-120"/>
                <a:ea typeface="微軟正黑體" panose="020B0604030504040204" pitchFamily="34" charset="-120"/>
              </a:rPr>
              <a:t>。縱向加速、油門和煞車踏板輸入在交接期間顯著降低。</a:t>
            </a:r>
            <a:endParaRPr lang="en-US" altLang="zh-TW" sz="2400" dirty="0">
              <a:solidFill>
                <a:srgbClr val="202122"/>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5650414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圓角 7">
            <a:extLst>
              <a:ext uri="{FF2B5EF4-FFF2-40B4-BE49-F238E27FC236}">
                <a16:creationId xmlns:a16="http://schemas.microsoft.com/office/drawing/2014/main" id="{6F61B689-1895-4AAD-8BCD-B571C160A73F}"/>
              </a:ext>
            </a:extLst>
          </p:cNvPr>
          <p:cNvSpPr/>
          <p:nvPr/>
        </p:nvSpPr>
        <p:spPr>
          <a:xfrm>
            <a:off x="250517" y="1138335"/>
            <a:ext cx="11705824" cy="5525502"/>
          </a:xfrm>
          <a:prstGeom prst="roundRect">
            <a:avLst>
              <a:gd name="adj" fmla="val 876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4" name="投影片編號版面配置區 3">
            <a:extLst>
              <a:ext uri="{FF2B5EF4-FFF2-40B4-BE49-F238E27FC236}">
                <a16:creationId xmlns:a16="http://schemas.microsoft.com/office/drawing/2014/main" id="{CE932386-31EE-499D-83A8-905918CB9711}"/>
              </a:ext>
            </a:extLst>
          </p:cNvPr>
          <p:cNvSpPr>
            <a:spLocks noGrp="1"/>
          </p:cNvSpPr>
          <p:nvPr>
            <p:ph type="sldNum" sz="quarter" idx="12"/>
          </p:nvPr>
        </p:nvSpPr>
        <p:spPr/>
        <p:txBody>
          <a:bodyPr/>
          <a:lstStyle/>
          <a:p>
            <a:fld id="{70CCEE11-ED14-124A-A67C-225DB931776F}" type="slidenum">
              <a:rPr kumimoji="1" lang="zh-TW" altLang="en-US" smtClean="0"/>
              <a:t>17</a:t>
            </a:fld>
            <a:endParaRPr kumimoji="1" lang="zh-TW" altLang="en-US"/>
          </a:p>
        </p:txBody>
      </p:sp>
      <p:pic>
        <p:nvPicPr>
          <p:cNvPr id="3" name="圖片 2">
            <a:extLst>
              <a:ext uri="{FF2B5EF4-FFF2-40B4-BE49-F238E27FC236}">
                <a16:creationId xmlns:a16="http://schemas.microsoft.com/office/drawing/2014/main" id="{790E60BF-19C2-C343-ABCC-D8ED568B79F3}"/>
              </a:ext>
            </a:extLst>
          </p:cNvPr>
          <p:cNvPicPr>
            <a:picLocks noChangeAspect="1"/>
          </p:cNvPicPr>
          <p:nvPr/>
        </p:nvPicPr>
        <p:blipFill>
          <a:blip r:embed="rId3"/>
          <a:stretch>
            <a:fillRect/>
          </a:stretch>
        </p:blipFill>
        <p:spPr>
          <a:xfrm>
            <a:off x="250517" y="194163"/>
            <a:ext cx="828000" cy="828000"/>
          </a:xfrm>
          <a:prstGeom prst="rect">
            <a:avLst/>
          </a:prstGeom>
        </p:spPr>
      </p:pic>
      <p:sp>
        <p:nvSpPr>
          <p:cNvPr id="12" name="矩形 11">
            <a:extLst>
              <a:ext uri="{FF2B5EF4-FFF2-40B4-BE49-F238E27FC236}">
                <a16:creationId xmlns:a16="http://schemas.microsoft.com/office/drawing/2014/main" id="{61D0293D-8B11-D54B-8882-061306A12909}"/>
              </a:ext>
            </a:extLst>
          </p:cNvPr>
          <p:cNvSpPr/>
          <p:nvPr/>
        </p:nvSpPr>
        <p:spPr>
          <a:xfrm>
            <a:off x="1306687" y="648505"/>
            <a:ext cx="1595133" cy="26589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a:extLst>
              <a:ext uri="{FF2B5EF4-FFF2-40B4-BE49-F238E27FC236}">
                <a16:creationId xmlns:a16="http://schemas.microsoft.com/office/drawing/2014/main" id="{BF59E6C8-4257-074B-9B9C-3CBD244D6396}"/>
              </a:ext>
            </a:extLst>
          </p:cNvPr>
          <p:cNvSpPr/>
          <p:nvPr/>
        </p:nvSpPr>
        <p:spPr>
          <a:xfrm>
            <a:off x="1306688" y="194163"/>
            <a:ext cx="6417142" cy="840230"/>
          </a:xfrm>
          <a:prstGeom prst="rect">
            <a:avLst/>
          </a:prstGeom>
        </p:spPr>
        <p:txBody>
          <a:bodyPr vert="horz" lIns="91440" tIns="45720" rIns="91440" bIns="45720" rtlCol="0" anchor="ctr">
            <a:normAutofit/>
          </a:bodyPr>
          <a:lstStyle/>
          <a:p>
            <a:r>
              <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討論</a:t>
            </a:r>
          </a:p>
        </p:txBody>
      </p:sp>
      <p:sp>
        <p:nvSpPr>
          <p:cNvPr id="79" name="矩形 78">
            <a:extLst>
              <a:ext uri="{FF2B5EF4-FFF2-40B4-BE49-F238E27FC236}">
                <a16:creationId xmlns:a16="http://schemas.microsoft.com/office/drawing/2014/main" id="{9731B099-7031-4FCE-B4C9-F760CD101898}"/>
              </a:ext>
            </a:extLst>
          </p:cNvPr>
          <p:cNvSpPr/>
          <p:nvPr/>
        </p:nvSpPr>
        <p:spPr>
          <a:xfrm>
            <a:off x="664518" y="1156174"/>
            <a:ext cx="10689282" cy="3348481"/>
          </a:xfrm>
          <a:prstGeom prst="rect">
            <a:avLst/>
          </a:prstGeom>
        </p:spPr>
        <p:txBody>
          <a:bodyPr wrap="square">
            <a:spAutoFit/>
          </a:bodyPr>
          <a:lstStyle/>
          <a:p>
            <a:pPr marL="342900" indent="-342900">
              <a:lnSpc>
                <a:spcPct val="150000"/>
              </a:lnSpc>
              <a:buFont typeface="Wingdings" panose="05000000000000000000" pitchFamily="2" charset="2"/>
              <a:buChar char="p"/>
            </a:pPr>
            <a:r>
              <a:rPr lang="zh-TW" altLang="en-US" sz="2400" dirty="0">
                <a:solidFill>
                  <a:srgbClr val="202122"/>
                </a:solidFill>
                <a:latin typeface="微軟正黑體" panose="020B0604030504040204" pitchFamily="34" charset="-120"/>
                <a:ea typeface="微軟正黑體" panose="020B0604030504040204" pitchFamily="34" charset="-120"/>
              </a:rPr>
              <a:t>當前的研究調查了在不同駕駛速度（</a:t>
            </a:r>
            <a:r>
              <a:rPr lang="en-US" altLang="zh-TW" sz="2400" dirty="0">
                <a:solidFill>
                  <a:srgbClr val="202122"/>
                </a:solidFill>
                <a:latin typeface="微軟正黑體" panose="020B0604030504040204" pitchFamily="34" charset="-120"/>
                <a:ea typeface="微軟正黑體" panose="020B0604030504040204" pitchFamily="34" charset="-120"/>
              </a:rPr>
              <a:t>20-50 </a:t>
            </a:r>
            <a:r>
              <a:rPr lang="zh-TW" altLang="en-US" sz="2400" dirty="0">
                <a:solidFill>
                  <a:srgbClr val="202122"/>
                </a:solidFill>
                <a:latin typeface="微軟正黑體" panose="020B0604030504040204" pitchFamily="34" charset="-120"/>
                <a:ea typeface="微軟正黑體" panose="020B0604030504040204" pitchFamily="34" charset="-120"/>
              </a:rPr>
              <a:t>英里</a:t>
            </a:r>
            <a:r>
              <a:rPr lang="en-US" altLang="zh-TW" sz="2400"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小時）和不同環境（城市和郊區）下，在向非關鍵事件的移交請求後接管模擬高度自主車輛的控制時的性能。</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p"/>
            </a:pPr>
            <a:r>
              <a:rPr lang="zh-TW" altLang="en-US" sz="2400" dirty="0">
                <a:solidFill>
                  <a:srgbClr val="202122"/>
                </a:solidFill>
                <a:latin typeface="微軟正黑體" panose="020B0604030504040204" pitchFamily="34" charset="-120"/>
                <a:ea typeface="微軟正黑體" panose="020B0604030504040204" pitchFamily="34" charset="-120"/>
              </a:rPr>
              <a:t>當前研究中，預計在 </a:t>
            </a:r>
            <a:r>
              <a:rPr lang="en-US" altLang="zh-TW" sz="2400" dirty="0">
                <a:solidFill>
                  <a:srgbClr val="202122"/>
                </a:solidFill>
                <a:latin typeface="微軟正黑體" panose="020B0604030504040204" pitchFamily="34" charset="-120"/>
                <a:ea typeface="微軟正黑體" panose="020B0604030504040204" pitchFamily="34" charset="-120"/>
              </a:rPr>
              <a:t>20 </a:t>
            </a:r>
            <a:r>
              <a:rPr lang="zh-TW" altLang="en-US" sz="2400" dirty="0">
                <a:solidFill>
                  <a:srgbClr val="202122"/>
                </a:solidFill>
                <a:latin typeface="微軟正黑體" panose="020B0604030504040204" pitchFamily="34" charset="-120"/>
                <a:ea typeface="微軟正黑體" panose="020B0604030504040204" pitchFamily="34" charset="-120"/>
              </a:rPr>
              <a:t>和 </a:t>
            </a:r>
            <a:r>
              <a:rPr lang="en-US" altLang="zh-TW" sz="2400" dirty="0">
                <a:solidFill>
                  <a:srgbClr val="202122"/>
                </a:solidFill>
                <a:latin typeface="微軟正黑體" panose="020B0604030504040204" pitchFamily="34" charset="-120"/>
                <a:ea typeface="微軟正黑體" panose="020B0604030504040204" pitchFamily="34" charset="-120"/>
              </a:rPr>
              <a:t>30 </a:t>
            </a:r>
            <a:r>
              <a:rPr lang="zh-TW" altLang="en-US" sz="2400" dirty="0">
                <a:solidFill>
                  <a:srgbClr val="202122"/>
                </a:solidFill>
                <a:latin typeface="微軟正黑體" panose="020B0604030504040204" pitchFamily="34" charset="-120"/>
                <a:ea typeface="微軟正黑體" panose="020B0604030504040204" pitchFamily="34" charset="-120"/>
              </a:rPr>
              <a:t>英里</a:t>
            </a:r>
            <a:r>
              <a:rPr lang="en-US" altLang="zh-TW" sz="2400"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小時的城市條件下，交接期間關鍵駕駛性能（例如 </a:t>
            </a:r>
            <a:r>
              <a:rPr lang="en-US" altLang="zh-TW" sz="2400" dirty="0">
                <a:solidFill>
                  <a:srgbClr val="202122"/>
                </a:solidFill>
                <a:latin typeface="微軟正黑體" panose="020B0604030504040204" pitchFamily="34" charset="-120"/>
                <a:ea typeface="微軟正黑體" panose="020B0604030504040204" pitchFamily="34" charset="-120"/>
              </a:rPr>
              <a:t>SDLP</a:t>
            </a:r>
            <a:r>
              <a:rPr lang="zh-TW" altLang="en-US" sz="2400" dirty="0">
                <a:solidFill>
                  <a:srgbClr val="202122"/>
                </a:solidFill>
                <a:latin typeface="微軟正黑體" panose="020B0604030504040204" pitchFamily="34" charset="-120"/>
                <a:ea typeface="微軟正黑體" panose="020B0604030504040204" pitchFamily="34" charset="-120"/>
              </a:rPr>
              <a:t>）的接管和恢復手動性能所需的時間將是最低的，並且會在郊區更高速度下增加狀況。</a:t>
            </a:r>
            <a:endParaRPr lang="en-US" altLang="zh-TW" sz="2400" dirty="0">
              <a:solidFill>
                <a:srgbClr val="202122"/>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0599930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圓角 7">
            <a:extLst>
              <a:ext uri="{FF2B5EF4-FFF2-40B4-BE49-F238E27FC236}">
                <a16:creationId xmlns:a16="http://schemas.microsoft.com/office/drawing/2014/main" id="{6F61B689-1895-4AAD-8BCD-B571C160A73F}"/>
              </a:ext>
            </a:extLst>
          </p:cNvPr>
          <p:cNvSpPr/>
          <p:nvPr/>
        </p:nvSpPr>
        <p:spPr>
          <a:xfrm>
            <a:off x="250517" y="1138335"/>
            <a:ext cx="11705824" cy="5525502"/>
          </a:xfrm>
          <a:prstGeom prst="roundRect">
            <a:avLst>
              <a:gd name="adj" fmla="val 876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4" name="投影片編號版面配置區 3">
            <a:extLst>
              <a:ext uri="{FF2B5EF4-FFF2-40B4-BE49-F238E27FC236}">
                <a16:creationId xmlns:a16="http://schemas.microsoft.com/office/drawing/2014/main" id="{CE932386-31EE-499D-83A8-905918CB9711}"/>
              </a:ext>
            </a:extLst>
          </p:cNvPr>
          <p:cNvSpPr>
            <a:spLocks noGrp="1"/>
          </p:cNvSpPr>
          <p:nvPr>
            <p:ph type="sldNum" sz="quarter" idx="12"/>
          </p:nvPr>
        </p:nvSpPr>
        <p:spPr/>
        <p:txBody>
          <a:bodyPr/>
          <a:lstStyle/>
          <a:p>
            <a:fld id="{70CCEE11-ED14-124A-A67C-225DB931776F}" type="slidenum">
              <a:rPr kumimoji="1" lang="zh-TW" altLang="en-US" smtClean="0"/>
              <a:t>18</a:t>
            </a:fld>
            <a:endParaRPr kumimoji="1" lang="zh-TW" altLang="en-US"/>
          </a:p>
        </p:txBody>
      </p:sp>
      <p:pic>
        <p:nvPicPr>
          <p:cNvPr id="3" name="圖片 2">
            <a:extLst>
              <a:ext uri="{FF2B5EF4-FFF2-40B4-BE49-F238E27FC236}">
                <a16:creationId xmlns:a16="http://schemas.microsoft.com/office/drawing/2014/main" id="{790E60BF-19C2-C343-ABCC-D8ED568B79F3}"/>
              </a:ext>
            </a:extLst>
          </p:cNvPr>
          <p:cNvPicPr>
            <a:picLocks noChangeAspect="1"/>
          </p:cNvPicPr>
          <p:nvPr/>
        </p:nvPicPr>
        <p:blipFill>
          <a:blip r:embed="rId3"/>
          <a:stretch>
            <a:fillRect/>
          </a:stretch>
        </p:blipFill>
        <p:spPr>
          <a:xfrm>
            <a:off x="250517" y="194163"/>
            <a:ext cx="828000" cy="828000"/>
          </a:xfrm>
          <a:prstGeom prst="rect">
            <a:avLst/>
          </a:prstGeom>
        </p:spPr>
      </p:pic>
      <p:sp>
        <p:nvSpPr>
          <p:cNvPr id="12" name="矩形 11">
            <a:extLst>
              <a:ext uri="{FF2B5EF4-FFF2-40B4-BE49-F238E27FC236}">
                <a16:creationId xmlns:a16="http://schemas.microsoft.com/office/drawing/2014/main" id="{61D0293D-8B11-D54B-8882-061306A12909}"/>
              </a:ext>
            </a:extLst>
          </p:cNvPr>
          <p:cNvSpPr/>
          <p:nvPr/>
        </p:nvSpPr>
        <p:spPr>
          <a:xfrm>
            <a:off x="1306687" y="648505"/>
            <a:ext cx="1595133" cy="26589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a:extLst>
              <a:ext uri="{FF2B5EF4-FFF2-40B4-BE49-F238E27FC236}">
                <a16:creationId xmlns:a16="http://schemas.microsoft.com/office/drawing/2014/main" id="{BF59E6C8-4257-074B-9B9C-3CBD244D6396}"/>
              </a:ext>
            </a:extLst>
          </p:cNvPr>
          <p:cNvSpPr/>
          <p:nvPr/>
        </p:nvSpPr>
        <p:spPr>
          <a:xfrm>
            <a:off x="1306688" y="194163"/>
            <a:ext cx="6417142" cy="840230"/>
          </a:xfrm>
          <a:prstGeom prst="rect">
            <a:avLst/>
          </a:prstGeom>
        </p:spPr>
        <p:txBody>
          <a:bodyPr vert="horz" lIns="91440" tIns="45720" rIns="91440" bIns="45720" rtlCol="0" anchor="ctr">
            <a:normAutofit/>
          </a:bodyPr>
          <a:lstStyle/>
          <a:p>
            <a:r>
              <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討論</a:t>
            </a:r>
          </a:p>
        </p:txBody>
      </p:sp>
      <p:sp>
        <p:nvSpPr>
          <p:cNvPr id="79" name="矩形 78">
            <a:extLst>
              <a:ext uri="{FF2B5EF4-FFF2-40B4-BE49-F238E27FC236}">
                <a16:creationId xmlns:a16="http://schemas.microsoft.com/office/drawing/2014/main" id="{9731B099-7031-4FCE-B4C9-F760CD101898}"/>
              </a:ext>
            </a:extLst>
          </p:cNvPr>
          <p:cNvSpPr/>
          <p:nvPr/>
        </p:nvSpPr>
        <p:spPr>
          <a:xfrm>
            <a:off x="664518" y="1156174"/>
            <a:ext cx="10689282" cy="4456476"/>
          </a:xfrm>
          <a:prstGeom prst="rect">
            <a:avLst/>
          </a:prstGeom>
        </p:spPr>
        <p:txBody>
          <a:bodyPr wrap="square">
            <a:spAutoFit/>
          </a:bodyPr>
          <a:lstStyle/>
          <a:p>
            <a:pPr marL="342900" indent="-342900">
              <a:lnSpc>
                <a:spcPct val="150000"/>
              </a:lnSpc>
              <a:buFont typeface="Wingdings" panose="05000000000000000000" pitchFamily="2" charset="2"/>
              <a:buChar char="p"/>
            </a:pPr>
            <a:r>
              <a:rPr lang="zh-TW" altLang="en-US" sz="2400" dirty="0">
                <a:solidFill>
                  <a:srgbClr val="202122"/>
                </a:solidFill>
                <a:latin typeface="微軟正黑體" panose="020B0604030504040204" pitchFamily="34" charset="-120"/>
                <a:ea typeface="微軟正黑體" panose="020B0604030504040204" pitchFamily="34" charset="-120"/>
              </a:rPr>
              <a:t>研究發現，接管時間略低於 </a:t>
            </a:r>
            <a:r>
              <a:rPr lang="en-US" altLang="zh-TW" sz="2400" dirty="0">
                <a:solidFill>
                  <a:srgbClr val="202122"/>
                </a:solidFill>
                <a:latin typeface="微軟正黑體" panose="020B0604030504040204" pitchFamily="34" charset="-120"/>
                <a:ea typeface="微軟正黑體" panose="020B0604030504040204" pitchFamily="34" charset="-120"/>
              </a:rPr>
              <a:t>2 </a:t>
            </a:r>
            <a:r>
              <a:rPr lang="zh-TW" altLang="en-US" sz="2400" dirty="0">
                <a:solidFill>
                  <a:srgbClr val="202122"/>
                </a:solidFill>
                <a:latin typeface="微軟正黑體" panose="020B0604030504040204" pitchFamily="34" charset="-120"/>
                <a:ea typeface="微軟正黑體" panose="020B0604030504040204" pitchFamily="34" charset="-120"/>
              </a:rPr>
              <a:t>秒到近 </a:t>
            </a:r>
            <a:r>
              <a:rPr lang="en-US" altLang="zh-TW" sz="2400" dirty="0">
                <a:solidFill>
                  <a:srgbClr val="202122"/>
                </a:solidFill>
                <a:latin typeface="微軟正黑體" panose="020B0604030504040204" pitchFamily="34" charset="-120"/>
                <a:ea typeface="微軟正黑體" panose="020B0604030504040204" pitchFamily="34" charset="-120"/>
              </a:rPr>
              <a:t>2.5 </a:t>
            </a:r>
            <a:r>
              <a:rPr lang="zh-TW" altLang="en-US" sz="2400" dirty="0">
                <a:solidFill>
                  <a:srgbClr val="202122"/>
                </a:solidFill>
                <a:latin typeface="微軟正黑體" panose="020B0604030504040204" pitchFamily="34" charset="-120"/>
                <a:ea typeface="微軟正黑體" panose="020B0604030504040204" pitchFamily="34" charset="-120"/>
              </a:rPr>
              <a:t>秒不等，並且郊區中比城市場景中的接管時間要短。</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p"/>
            </a:pPr>
            <a:r>
              <a:rPr lang="zh-TW" altLang="en-US" sz="2400" dirty="0">
                <a:solidFill>
                  <a:srgbClr val="202122"/>
                </a:solidFill>
                <a:latin typeface="微軟正黑體" panose="020B0604030504040204" pitchFamily="34" charset="-120"/>
                <a:ea typeface="微軟正黑體" panose="020B0604030504040204" pitchFamily="34" charset="-120"/>
              </a:rPr>
              <a:t>這些平均值低於 </a:t>
            </a:r>
            <a:r>
              <a:rPr lang="en-US" altLang="zh-TW" sz="2400" dirty="0">
                <a:solidFill>
                  <a:srgbClr val="202122"/>
                </a:solidFill>
                <a:latin typeface="微軟正黑體" panose="020B0604030504040204" pitchFamily="34" charset="-120"/>
                <a:ea typeface="微軟正黑體" panose="020B0604030504040204" pitchFamily="34" charset="-120"/>
              </a:rPr>
              <a:t>Eriksson </a:t>
            </a:r>
            <a:r>
              <a:rPr lang="zh-TW" altLang="en-US" sz="2400" dirty="0">
                <a:solidFill>
                  <a:srgbClr val="202122"/>
                </a:solidFill>
                <a:latin typeface="微軟正黑體" panose="020B0604030504040204" pitchFamily="34" charset="-120"/>
                <a:ea typeface="微軟正黑體" panose="020B0604030504040204" pitchFamily="34" charset="-120"/>
              </a:rPr>
              <a:t>和 </a:t>
            </a:r>
            <a:r>
              <a:rPr lang="en-US" altLang="zh-TW" sz="2400" dirty="0">
                <a:solidFill>
                  <a:srgbClr val="202122"/>
                </a:solidFill>
                <a:latin typeface="微軟正黑體" panose="020B0604030504040204" pitchFamily="34" charset="-120"/>
                <a:ea typeface="微軟正黑體" panose="020B0604030504040204" pitchFamily="34" charset="-120"/>
              </a:rPr>
              <a:t>Stanton </a:t>
            </a:r>
            <a:r>
              <a:rPr lang="zh-TW" altLang="en-US" sz="2400" dirty="0">
                <a:solidFill>
                  <a:srgbClr val="202122"/>
                </a:solidFill>
                <a:latin typeface="微軟正黑體" panose="020B0604030504040204" pitchFamily="34" charset="-120"/>
                <a:ea typeface="微軟正黑體" panose="020B0604030504040204" pitchFamily="34" charset="-120"/>
              </a:rPr>
              <a:t>最近報告的中值：無輔助任務為 </a:t>
            </a:r>
            <a:r>
              <a:rPr lang="en-US" altLang="zh-TW" sz="2400" dirty="0">
                <a:solidFill>
                  <a:srgbClr val="202122"/>
                </a:solidFill>
                <a:latin typeface="微軟正黑體" panose="020B0604030504040204" pitchFamily="34" charset="-120"/>
                <a:ea typeface="微軟正黑體" panose="020B0604030504040204" pitchFamily="34" charset="-120"/>
              </a:rPr>
              <a:t>4.57 </a:t>
            </a:r>
            <a:r>
              <a:rPr lang="zh-TW" altLang="en-US" sz="2400" dirty="0">
                <a:solidFill>
                  <a:srgbClr val="202122"/>
                </a:solidFill>
                <a:latin typeface="微軟正黑體" panose="020B0604030504040204" pitchFamily="34" charset="-120"/>
                <a:ea typeface="微軟正黑體" panose="020B0604030504040204" pitchFamily="34" charset="-120"/>
              </a:rPr>
              <a:t>秒，輔助任務為 </a:t>
            </a:r>
            <a:r>
              <a:rPr lang="en-US" altLang="zh-TW" sz="2400" dirty="0">
                <a:solidFill>
                  <a:srgbClr val="202122"/>
                </a:solidFill>
                <a:latin typeface="微軟正黑體" panose="020B0604030504040204" pitchFamily="34" charset="-120"/>
                <a:ea typeface="微軟正黑體" panose="020B0604030504040204" pitchFamily="34" charset="-120"/>
              </a:rPr>
              <a:t>6.06 </a:t>
            </a:r>
            <a:r>
              <a:rPr lang="zh-TW" altLang="en-US" sz="2400" dirty="0">
                <a:solidFill>
                  <a:srgbClr val="202122"/>
                </a:solidFill>
                <a:latin typeface="微軟正黑體" panose="020B0604030504040204" pitchFamily="34" charset="-120"/>
                <a:ea typeface="微軟正黑體" panose="020B0604030504040204" pitchFamily="34" charset="-120"/>
              </a:rPr>
              <a:t>秒。當前研究中的接管時間平均值與之前的一些其他研究更一致 。</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p"/>
            </a:pPr>
            <a:r>
              <a:rPr lang="zh-TW" altLang="en-US" sz="2400" dirty="0">
                <a:solidFill>
                  <a:srgbClr val="202122"/>
                </a:solidFill>
                <a:latin typeface="微軟正黑體" panose="020B0604030504040204" pitchFamily="34" charset="-120"/>
                <a:ea typeface="微軟正黑體" panose="020B0604030504040204" pitchFamily="34" charset="-120"/>
              </a:rPr>
              <a:t>在當前研究中，單個參與者的最長接管平均時間 在 </a:t>
            </a:r>
            <a:r>
              <a:rPr lang="en-US" altLang="zh-TW" sz="2400" dirty="0">
                <a:solidFill>
                  <a:srgbClr val="202122"/>
                </a:solidFill>
                <a:latin typeface="微軟正黑體" panose="020B0604030504040204" pitchFamily="34" charset="-120"/>
                <a:ea typeface="微軟正黑體" panose="020B0604030504040204" pitchFamily="34" charset="-120"/>
              </a:rPr>
              <a:t>20 </a:t>
            </a:r>
            <a:r>
              <a:rPr lang="zh-TW" altLang="en-US" sz="2400" dirty="0">
                <a:solidFill>
                  <a:srgbClr val="202122"/>
                </a:solidFill>
                <a:latin typeface="微軟正黑體" panose="020B0604030504040204" pitchFamily="34" charset="-120"/>
                <a:ea typeface="微軟正黑體" panose="020B0604030504040204" pitchFamily="34" charset="-120"/>
              </a:rPr>
              <a:t>英里</a:t>
            </a:r>
            <a:r>
              <a:rPr lang="en-US" altLang="zh-TW" sz="2400"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小時條件下為 </a:t>
            </a:r>
            <a:r>
              <a:rPr lang="en-US" altLang="zh-TW" sz="2400" dirty="0">
                <a:solidFill>
                  <a:srgbClr val="202122"/>
                </a:solidFill>
                <a:latin typeface="微軟正黑體" panose="020B0604030504040204" pitchFamily="34" charset="-120"/>
                <a:ea typeface="微軟正黑體" panose="020B0604030504040204" pitchFamily="34" charset="-120"/>
              </a:rPr>
              <a:t>4.77 </a:t>
            </a:r>
            <a:r>
              <a:rPr lang="zh-TW" altLang="en-US" sz="2400" dirty="0">
                <a:solidFill>
                  <a:srgbClr val="202122"/>
                </a:solidFill>
                <a:latin typeface="微軟正黑體" panose="020B0604030504040204" pitchFamily="34" charset="-120"/>
                <a:ea typeface="微軟正黑體" panose="020B0604030504040204" pitchFamily="34" charset="-120"/>
              </a:rPr>
              <a:t>秒（</a:t>
            </a:r>
            <a:r>
              <a:rPr lang="en-US" altLang="zh-TW" sz="2400" dirty="0">
                <a:solidFill>
                  <a:srgbClr val="202122"/>
                </a:solidFill>
                <a:latin typeface="微軟正黑體" panose="020B0604030504040204" pitchFamily="34" charset="-120"/>
                <a:ea typeface="微軟正黑體" panose="020B0604030504040204" pitchFamily="34" charset="-120"/>
              </a:rPr>
              <a:t>SD = 1.74 </a:t>
            </a:r>
            <a:r>
              <a:rPr lang="zh-TW" altLang="en-US" sz="2400" dirty="0">
                <a:solidFill>
                  <a:srgbClr val="202122"/>
                </a:solidFill>
                <a:latin typeface="微軟正黑體" panose="020B0604030504040204" pitchFamily="34" charset="-120"/>
                <a:ea typeface="微軟正黑體" panose="020B0604030504040204" pitchFamily="34" charset="-120"/>
              </a:rPr>
              <a:t>秒），在 </a:t>
            </a:r>
            <a:r>
              <a:rPr lang="en-US" altLang="zh-TW" sz="2400" dirty="0">
                <a:solidFill>
                  <a:srgbClr val="202122"/>
                </a:solidFill>
                <a:latin typeface="微軟正黑體" panose="020B0604030504040204" pitchFamily="34" charset="-120"/>
                <a:ea typeface="微軟正黑體" panose="020B0604030504040204" pitchFamily="34" charset="-120"/>
              </a:rPr>
              <a:t>40 </a:t>
            </a:r>
            <a:r>
              <a:rPr lang="zh-TW" altLang="en-US" sz="2400" dirty="0">
                <a:solidFill>
                  <a:srgbClr val="202122"/>
                </a:solidFill>
                <a:latin typeface="微軟正黑體" panose="020B0604030504040204" pitchFamily="34" charset="-120"/>
                <a:ea typeface="微軟正黑體" panose="020B0604030504040204" pitchFamily="34" charset="-120"/>
              </a:rPr>
              <a:t>英里條件下最快接管時間為 </a:t>
            </a:r>
            <a:r>
              <a:rPr lang="en-US" altLang="zh-TW" sz="2400" dirty="0">
                <a:solidFill>
                  <a:srgbClr val="202122"/>
                </a:solidFill>
                <a:latin typeface="微軟正黑體" panose="020B0604030504040204" pitchFamily="34" charset="-120"/>
                <a:ea typeface="微軟正黑體" panose="020B0604030504040204" pitchFamily="34" charset="-120"/>
              </a:rPr>
              <a:t>1.32 </a:t>
            </a:r>
            <a:r>
              <a:rPr lang="zh-TW" altLang="en-US" sz="2400" dirty="0">
                <a:solidFill>
                  <a:srgbClr val="202122"/>
                </a:solidFill>
                <a:latin typeface="微軟正黑體" panose="020B0604030504040204" pitchFamily="34" charset="-120"/>
                <a:ea typeface="微軟正黑體" panose="020B0604030504040204" pitchFamily="34" charset="-120"/>
              </a:rPr>
              <a:t>秒（</a:t>
            </a:r>
            <a:r>
              <a:rPr lang="en-US" altLang="zh-TW" sz="2400" dirty="0">
                <a:solidFill>
                  <a:srgbClr val="202122"/>
                </a:solidFill>
                <a:latin typeface="微軟正黑體" panose="020B0604030504040204" pitchFamily="34" charset="-120"/>
                <a:ea typeface="微軟正黑體" panose="020B0604030504040204" pitchFamily="34" charset="-120"/>
              </a:rPr>
              <a:t>SD  = 0.22 </a:t>
            </a:r>
            <a:r>
              <a:rPr lang="zh-TW" altLang="en-US" sz="2400" dirty="0">
                <a:solidFill>
                  <a:srgbClr val="202122"/>
                </a:solidFill>
                <a:latin typeface="微軟正黑體" panose="020B0604030504040204" pitchFamily="34" charset="-120"/>
                <a:ea typeface="微軟正黑體" panose="020B0604030504040204" pitchFamily="34" charset="-120"/>
              </a:rPr>
              <a:t>秒）英里</a:t>
            </a:r>
            <a:r>
              <a:rPr lang="en-US" altLang="zh-TW" sz="2400"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小時條件。</a:t>
            </a:r>
            <a:endParaRPr lang="en-US" altLang="zh-TW" sz="2400" dirty="0">
              <a:solidFill>
                <a:srgbClr val="202122"/>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1823064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圓角 7">
            <a:extLst>
              <a:ext uri="{FF2B5EF4-FFF2-40B4-BE49-F238E27FC236}">
                <a16:creationId xmlns:a16="http://schemas.microsoft.com/office/drawing/2014/main" id="{6F61B689-1895-4AAD-8BCD-B571C160A73F}"/>
              </a:ext>
            </a:extLst>
          </p:cNvPr>
          <p:cNvSpPr/>
          <p:nvPr/>
        </p:nvSpPr>
        <p:spPr>
          <a:xfrm>
            <a:off x="250517" y="1138335"/>
            <a:ext cx="11705824" cy="5525502"/>
          </a:xfrm>
          <a:prstGeom prst="roundRect">
            <a:avLst>
              <a:gd name="adj" fmla="val 876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4" name="投影片編號版面配置區 3">
            <a:extLst>
              <a:ext uri="{FF2B5EF4-FFF2-40B4-BE49-F238E27FC236}">
                <a16:creationId xmlns:a16="http://schemas.microsoft.com/office/drawing/2014/main" id="{CE932386-31EE-499D-83A8-905918CB9711}"/>
              </a:ext>
            </a:extLst>
          </p:cNvPr>
          <p:cNvSpPr>
            <a:spLocks noGrp="1"/>
          </p:cNvSpPr>
          <p:nvPr>
            <p:ph type="sldNum" sz="quarter" idx="12"/>
          </p:nvPr>
        </p:nvSpPr>
        <p:spPr/>
        <p:txBody>
          <a:bodyPr/>
          <a:lstStyle/>
          <a:p>
            <a:fld id="{70CCEE11-ED14-124A-A67C-225DB931776F}" type="slidenum">
              <a:rPr kumimoji="1" lang="zh-TW" altLang="en-US" smtClean="0"/>
              <a:t>19</a:t>
            </a:fld>
            <a:endParaRPr kumimoji="1" lang="zh-TW" altLang="en-US"/>
          </a:p>
        </p:txBody>
      </p:sp>
      <p:pic>
        <p:nvPicPr>
          <p:cNvPr id="3" name="圖片 2">
            <a:extLst>
              <a:ext uri="{FF2B5EF4-FFF2-40B4-BE49-F238E27FC236}">
                <a16:creationId xmlns:a16="http://schemas.microsoft.com/office/drawing/2014/main" id="{790E60BF-19C2-C343-ABCC-D8ED568B79F3}"/>
              </a:ext>
            </a:extLst>
          </p:cNvPr>
          <p:cNvPicPr>
            <a:picLocks noChangeAspect="1"/>
          </p:cNvPicPr>
          <p:nvPr/>
        </p:nvPicPr>
        <p:blipFill>
          <a:blip r:embed="rId3"/>
          <a:stretch>
            <a:fillRect/>
          </a:stretch>
        </p:blipFill>
        <p:spPr>
          <a:xfrm>
            <a:off x="250517" y="194163"/>
            <a:ext cx="828000" cy="828000"/>
          </a:xfrm>
          <a:prstGeom prst="rect">
            <a:avLst/>
          </a:prstGeom>
        </p:spPr>
      </p:pic>
      <p:sp>
        <p:nvSpPr>
          <p:cNvPr id="12" name="矩形 11">
            <a:extLst>
              <a:ext uri="{FF2B5EF4-FFF2-40B4-BE49-F238E27FC236}">
                <a16:creationId xmlns:a16="http://schemas.microsoft.com/office/drawing/2014/main" id="{61D0293D-8B11-D54B-8882-061306A12909}"/>
              </a:ext>
            </a:extLst>
          </p:cNvPr>
          <p:cNvSpPr/>
          <p:nvPr/>
        </p:nvSpPr>
        <p:spPr>
          <a:xfrm>
            <a:off x="1306687" y="648505"/>
            <a:ext cx="1595133" cy="26589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a:extLst>
              <a:ext uri="{FF2B5EF4-FFF2-40B4-BE49-F238E27FC236}">
                <a16:creationId xmlns:a16="http://schemas.microsoft.com/office/drawing/2014/main" id="{BF59E6C8-4257-074B-9B9C-3CBD244D6396}"/>
              </a:ext>
            </a:extLst>
          </p:cNvPr>
          <p:cNvSpPr/>
          <p:nvPr/>
        </p:nvSpPr>
        <p:spPr>
          <a:xfrm>
            <a:off x="1306688" y="194163"/>
            <a:ext cx="6417142" cy="840230"/>
          </a:xfrm>
          <a:prstGeom prst="rect">
            <a:avLst/>
          </a:prstGeom>
        </p:spPr>
        <p:txBody>
          <a:bodyPr vert="horz" lIns="91440" tIns="45720" rIns="91440" bIns="45720" rtlCol="0" anchor="ctr">
            <a:normAutofit/>
          </a:bodyPr>
          <a:lstStyle/>
          <a:p>
            <a:r>
              <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討論</a:t>
            </a:r>
          </a:p>
        </p:txBody>
      </p:sp>
      <p:sp>
        <p:nvSpPr>
          <p:cNvPr id="79" name="矩形 78">
            <a:extLst>
              <a:ext uri="{FF2B5EF4-FFF2-40B4-BE49-F238E27FC236}">
                <a16:creationId xmlns:a16="http://schemas.microsoft.com/office/drawing/2014/main" id="{9731B099-7031-4FCE-B4C9-F760CD101898}"/>
              </a:ext>
            </a:extLst>
          </p:cNvPr>
          <p:cNvSpPr/>
          <p:nvPr/>
        </p:nvSpPr>
        <p:spPr>
          <a:xfrm>
            <a:off x="664518" y="1156174"/>
            <a:ext cx="10689282" cy="5564472"/>
          </a:xfrm>
          <a:prstGeom prst="rect">
            <a:avLst/>
          </a:prstGeom>
        </p:spPr>
        <p:txBody>
          <a:bodyPr wrap="square">
            <a:spAutoFit/>
          </a:bodyPr>
          <a:lstStyle/>
          <a:p>
            <a:pPr marL="342900" indent="-342900">
              <a:lnSpc>
                <a:spcPct val="150000"/>
              </a:lnSpc>
              <a:buFont typeface="Wingdings" panose="05000000000000000000" pitchFamily="2" charset="2"/>
              <a:buChar char="p"/>
            </a:pPr>
            <a:r>
              <a:rPr lang="zh-TW" altLang="en-US" sz="2400" dirty="0">
                <a:solidFill>
                  <a:srgbClr val="202122"/>
                </a:solidFill>
                <a:latin typeface="微軟正黑體" panose="020B0604030504040204" pitchFamily="34" charset="-120"/>
                <a:ea typeface="微軟正黑體" panose="020B0604030504040204" pitchFamily="34" charset="-120"/>
              </a:rPr>
              <a:t>當前研究中的一些切換後駕駛性能類似於在 </a:t>
            </a:r>
            <a:r>
              <a:rPr lang="en-US" altLang="zh-TW" sz="2400" dirty="0">
                <a:solidFill>
                  <a:srgbClr val="202122"/>
                </a:solidFill>
                <a:latin typeface="微軟正黑體" panose="020B0604030504040204" pitchFamily="34" charset="-120"/>
                <a:ea typeface="微軟正黑體" panose="020B0604030504040204" pitchFamily="34" charset="-120"/>
              </a:rPr>
              <a:t>20-40 </a:t>
            </a:r>
            <a:r>
              <a:rPr lang="zh-TW" altLang="en-US" sz="2400" dirty="0">
                <a:solidFill>
                  <a:srgbClr val="202122"/>
                </a:solidFill>
                <a:latin typeface="微軟正黑體" panose="020B0604030504040204" pitchFamily="34" charset="-120"/>
                <a:ea typeface="微軟正黑體" panose="020B0604030504040204" pitchFamily="34" charset="-120"/>
              </a:rPr>
              <a:t>英里</a:t>
            </a:r>
            <a:r>
              <a:rPr lang="en-US" altLang="zh-TW" sz="2400"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小時的速度條件下的手動手動駕駛。在 </a:t>
            </a:r>
            <a:r>
              <a:rPr lang="en-US" altLang="zh-TW" sz="2400" dirty="0">
                <a:solidFill>
                  <a:srgbClr val="202122"/>
                </a:solidFill>
                <a:latin typeface="微軟正黑體" panose="020B0604030504040204" pitchFamily="34" charset="-120"/>
                <a:ea typeface="微軟正黑體" panose="020B0604030504040204" pitchFamily="34" charset="-120"/>
              </a:rPr>
              <a:t>30 </a:t>
            </a:r>
            <a:r>
              <a:rPr lang="zh-TW" altLang="en-US" sz="2400" dirty="0">
                <a:solidFill>
                  <a:srgbClr val="202122"/>
                </a:solidFill>
                <a:latin typeface="微軟正黑體" panose="020B0604030504040204" pitchFamily="34" charset="-120"/>
                <a:ea typeface="微軟正黑體" panose="020B0604030504040204" pitchFamily="34" charset="-120"/>
              </a:rPr>
              <a:t>和 </a:t>
            </a:r>
            <a:r>
              <a:rPr lang="en-US" altLang="zh-TW" sz="2400" dirty="0">
                <a:solidFill>
                  <a:srgbClr val="202122"/>
                </a:solidFill>
                <a:latin typeface="微軟正黑體" panose="020B0604030504040204" pitchFamily="34" charset="-120"/>
                <a:ea typeface="微軟正黑體" panose="020B0604030504040204" pitchFamily="34" charset="-120"/>
              </a:rPr>
              <a:t>40 </a:t>
            </a:r>
            <a:r>
              <a:rPr lang="zh-TW" altLang="en-US" sz="2400" dirty="0">
                <a:solidFill>
                  <a:srgbClr val="202122"/>
                </a:solidFill>
                <a:latin typeface="微軟正黑體" panose="020B0604030504040204" pitchFamily="34" charset="-120"/>
                <a:ea typeface="微軟正黑體" panose="020B0604030504040204" pitchFamily="34" charset="-120"/>
              </a:rPr>
              <a:t>英里</a:t>
            </a:r>
            <a:r>
              <a:rPr lang="en-US" altLang="zh-TW" sz="2400"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小時的速度條件下，</a:t>
            </a:r>
            <a:r>
              <a:rPr lang="en-US" altLang="zh-TW" sz="2400" dirty="0">
                <a:solidFill>
                  <a:srgbClr val="202122"/>
                </a:solidFill>
                <a:latin typeface="微軟正黑體" panose="020B0604030504040204" pitchFamily="34" charset="-120"/>
                <a:ea typeface="微軟正黑體" panose="020B0604030504040204" pitchFamily="34" charset="-120"/>
              </a:rPr>
              <a:t>SDLP </a:t>
            </a:r>
            <a:r>
              <a:rPr lang="zh-TW" altLang="en-US" sz="2400" dirty="0">
                <a:solidFill>
                  <a:srgbClr val="202122"/>
                </a:solidFill>
                <a:latin typeface="微軟正黑體" panose="020B0604030504040204" pitchFamily="34" charset="-120"/>
                <a:ea typeface="微軟正黑體" panose="020B0604030504040204" pitchFamily="34" charset="-120"/>
              </a:rPr>
              <a:t>在交接請求後立即與手動相同，並且在整個 </a:t>
            </a:r>
            <a:r>
              <a:rPr lang="en-US" altLang="zh-TW" sz="2400" dirty="0">
                <a:solidFill>
                  <a:srgbClr val="202122"/>
                </a:solidFill>
                <a:latin typeface="微軟正黑體" panose="020B0604030504040204" pitchFamily="34" charset="-120"/>
                <a:ea typeface="微軟正黑體" panose="020B0604030504040204" pitchFamily="34" charset="-120"/>
              </a:rPr>
              <a:t>55 </a:t>
            </a:r>
            <a:r>
              <a:rPr lang="zh-TW" altLang="en-US" sz="2400" dirty="0">
                <a:solidFill>
                  <a:srgbClr val="202122"/>
                </a:solidFill>
                <a:latin typeface="微軟正黑體" panose="020B0604030504040204" pitchFamily="34" charset="-120"/>
                <a:ea typeface="微軟正黑體" panose="020B0604030504040204" pitchFamily="34" charset="-120"/>
              </a:rPr>
              <a:t>秒的交接手動駕駛期間保持穩定。然而，在 </a:t>
            </a:r>
            <a:r>
              <a:rPr lang="en-US" altLang="zh-TW" sz="2400" dirty="0">
                <a:solidFill>
                  <a:srgbClr val="202122"/>
                </a:solidFill>
                <a:latin typeface="微軟正黑體" panose="020B0604030504040204" pitchFamily="34" charset="-120"/>
                <a:ea typeface="微軟正黑體" panose="020B0604030504040204" pitchFamily="34" charset="-120"/>
              </a:rPr>
              <a:t>50 </a:t>
            </a:r>
            <a:r>
              <a:rPr lang="zh-TW" altLang="en-US" sz="2400" dirty="0">
                <a:solidFill>
                  <a:srgbClr val="202122"/>
                </a:solidFill>
                <a:latin typeface="微軟正黑體" panose="020B0604030504040204" pitchFamily="34" charset="-120"/>
                <a:ea typeface="微軟正黑體" panose="020B0604030504040204" pitchFamily="34" charset="-120"/>
              </a:rPr>
              <a:t>英里</a:t>
            </a:r>
            <a:r>
              <a:rPr lang="en-US" altLang="zh-TW" sz="2400"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小時的額外城市條件下，</a:t>
            </a:r>
            <a:r>
              <a:rPr lang="en-US" altLang="zh-TW" sz="2400" dirty="0">
                <a:solidFill>
                  <a:srgbClr val="202122"/>
                </a:solidFill>
                <a:latin typeface="微軟正黑體" panose="020B0604030504040204" pitchFamily="34" charset="-120"/>
                <a:ea typeface="微軟正黑體" panose="020B0604030504040204" pitchFamily="34" charset="-120"/>
              </a:rPr>
              <a:t>SDLP </a:t>
            </a:r>
            <a:r>
              <a:rPr lang="zh-TW" altLang="en-US" sz="2400" dirty="0">
                <a:solidFill>
                  <a:srgbClr val="202122"/>
                </a:solidFill>
                <a:latin typeface="微軟正黑體" panose="020B0604030504040204" pitchFamily="34" charset="-120"/>
                <a:ea typeface="微軟正黑體" panose="020B0604030504040204" pitchFamily="34" charset="-120"/>
              </a:rPr>
              <a:t>高於（即更大的偏差）手動。</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p"/>
            </a:pPr>
            <a:r>
              <a:rPr lang="zh-TW" altLang="en-US" sz="2400" dirty="0">
                <a:solidFill>
                  <a:srgbClr val="202122"/>
                </a:solidFill>
                <a:latin typeface="微軟正黑體" panose="020B0604030504040204" pitchFamily="34" charset="-120"/>
                <a:ea typeface="微軟正黑體" panose="020B0604030504040204" pitchFamily="34" charset="-120"/>
              </a:rPr>
              <a:t>這些發現很重要，因為它們表明保持一個在模擬 </a:t>
            </a:r>
            <a:r>
              <a:rPr lang="en-US" altLang="zh-TW" sz="2400" dirty="0">
                <a:solidFill>
                  <a:srgbClr val="202122"/>
                </a:solidFill>
                <a:latin typeface="微軟正黑體" panose="020B0604030504040204" pitchFamily="34" charset="-120"/>
                <a:ea typeface="微軟正黑體" panose="020B0604030504040204" pitchFamily="34" charset="-120"/>
              </a:rPr>
              <a:t>20-40 </a:t>
            </a:r>
            <a:r>
              <a:rPr lang="zh-TW" altLang="en-US" sz="2400" dirty="0">
                <a:solidFill>
                  <a:srgbClr val="202122"/>
                </a:solidFill>
                <a:latin typeface="微軟正黑體" panose="020B0604030504040204" pitchFamily="34" charset="-120"/>
                <a:ea typeface="微軟正黑體" panose="020B0604030504040204" pitchFamily="34" charset="-120"/>
              </a:rPr>
              <a:t>英里</a:t>
            </a:r>
            <a:r>
              <a:rPr lang="en-US" altLang="zh-TW" sz="2400"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小時的速度條件下自動駕駛一段時間後接管車輛控制後，穩定的車道位置不會受到影響。</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p"/>
            </a:pPr>
            <a:r>
              <a:rPr lang="zh-TW" altLang="en-US" sz="2400" dirty="0">
                <a:solidFill>
                  <a:srgbClr val="202122"/>
                </a:solidFill>
                <a:latin typeface="微軟正黑體" panose="020B0604030504040204" pitchFamily="34" charset="-120"/>
                <a:ea typeface="微軟正黑體" panose="020B0604030504040204" pitchFamily="34" charset="-120"/>
              </a:rPr>
              <a:t>在 </a:t>
            </a:r>
            <a:r>
              <a:rPr lang="en-US" altLang="zh-TW" sz="2400" dirty="0">
                <a:solidFill>
                  <a:srgbClr val="202122"/>
                </a:solidFill>
                <a:latin typeface="微軟正黑體" panose="020B0604030504040204" pitchFamily="34" charset="-120"/>
                <a:ea typeface="微軟正黑體" panose="020B0604030504040204" pitchFamily="34" charset="-120"/>
              </a:rPr>
              <a:t>20 </a:t>
            </a:r>
            <a:r>
              <a:rPr lang="zh-TW" altLang="en-US" sz="2400" dirty="0">
                <a:solidFill>
                  <a:srgbClr val="202122"/>
                </a:solidFill>
                <a:latin typeface="微軟正黑體" panose="020B0604030504040204" pitchFamily="34" charset="-120"/>
                <a:ea typeface="微軟正黑體" panose="020B0604030504040204" pitchFamily="34" charset="-120"/>
              </a:rPr>
              <a:t>英里</a:t>
            </a:r>
            <a:r>
              <a:rPr lang="en-US" altLang="zh-TW" sz="2400"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小時條件下從自動駕駛模式切換到手動駕駛模式後，平均速度比手動慢了 </a:t>
            </a:r>
            <a:r>
              <a:rPr lang="en-US" altLang="zh-TW" sz="2400" dirty="0">
                <a:solidFill>
                  <a:srgbClr val="202122"/>
                </a:solidFill>
                <a:latin typeface="微軟正黑體" panose="020B0604030504040204" pitchFamily="34" charset="-120"/>
                <a:ea typeface="微軟正黑體" panose="020B0604030504040204" pitchFamily="34" charset="-120"/>
              </a:rPr>
              <a:t>1.68 </a:t>
            </a:r>
            <a:r>
              <a:rPr lang="zh-TW" altLang="en-US" sz="2400" dirty="0">
                <a:solidFill>
                  <a:srgbClr val="202122"/>
                </a:solidFill>
                <a:latin typeface="微軟正黑體" panose="020B0604030504040204" pitchFamily="34" charset="-120"/>
                <a:ea typeface="微軟正黑體" panose="020B0604030504040204" pitchFamily="34" charset="-120"/>
              </a:rPr>
              <a:t>英里</a:t>
            </a:r>
            <a:r>
              <a:rPr lang="en-US" altLang="zh-TW" sz="2400"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小時，在 </a:t>
            </a:r>
            <a:r>
              <a:rPr lang="en-US" altLang="zh-TW" sz="2400" dirty="0">
                <a:solidFill>
                  <a:srgbClr val="202122"/>
                </a:solidFill>
                <a:latin typeface="微軟正黑體" panose="020B0604030504040204" pitchFamily="34" charset="-120"/>
                <a:ea typeface="微軟正黑體" panose="020B0604030504040204" pitchFamily="34" charset="-120"/>
              </a:rPr>
              <a:t>50 </a:t>
            </a:r>
            <a:r>
              <a:rPr lang="zh-TW" altLang="en-US" sz="2400" dirty="0">
                <a:solidFill>
                  <a:srgbClr val="202122"/>
                </a:solidFill>
                <a:latin typeface="微軟正黑體" panose="020B0604030504040204" pitchFamily="34" charset="-120"/>
                <a:ea typeface="微軟正黑體" panose="020B0604030504040204" pitchFamily="34" charset="-120"/>
              </a:rPr>
              <a:t>英里</a:t>
            </a:r>
            <a:r>
              <a:rPr lang="en-US" altLang="zh-TW" sz="2400"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小時條件下慢了 </a:t>
            </a:r>
            <a:r>
              <a:rPr lang="en-US" altLang="zh-TW" sz="2400" dirty="0">
                <a:solidFill>
                  <a:srgbClr val="202122"/>
                </a:solidFill>
                <a:latin typeface="微軟正黑體" panose="020B0604030504040204" pitchFamily="34" charset="-120"/>
                <a:ea typeface="微軟正黑體" panose="020B0604030504040204" pitchFamily="34" charset="-120"/>
              </a:rPr>
              <a:t>4 </a:t>
            </a:r>
            <a:r>
              <a:rPr lang="zh-TW" altLang="en-US" sz="2400" dirty="0">
                <a:solidFill>
                  <a:srgbClr val="202122"/>
                </a:solidFill>
                <a:latin typeface="微軟正黑體" panose="020B0604030504040204" pitchFamily="34" charset="-120"/>
                <a:ea typeface="微軟正黑體" panose="020B0604030504040204" pitchFamily="34" charset="-120"/>
              </a:rPr>
              <a:t>秒以上。這表明在交接請求之後的手動駕駛比在所有速度條件下評估的整個交接後請求期間持續整個 </a:t>
            </a:r>
            <a:r>
              <a:rPr lang="en-US" altLang="zh-TW" sz="2400" dirty="0">
                <a:solidFill>
                  <a:srgbClr val="202122"/>
                </a:solidFill>
                <a:latin typeface="微軟正黑體" panose="020B0604030504040204" pitchFamily="34" charset="-120"/>
                <a:ea typeface="微軟正黑體" panose="020B0604030504040204" pitchFamily="34" charset="-120"/>
              </a:rPr>
              <a:t>55 </a:t>
            </a:r>
            <a:r>
              <a:rPr lang="zh-TW" altLang="en-US" sz="2400" dirty="0">
                <a:solidFill>
                  <a:srgbClr val="202122"/>
                </a:solidFill>
                <a:latin typeface="微軟正黑體" panose="020B0604030504040204" pitchFamily="34" charset="-120"/>
                <a:ea typeface="微軟正黑體" panose="020B0604030504040204" pitchFamily="34" charset="-120"/>
              </a:rPr>
              <a:t>秒的手動手動駕駛期間</a:t>
            </a:r>
            <a:r>
              <a:rPr lang="zh-TW" altLang="en-US" sz="2400" b="1" dirty="0">
                <a:solidFill>
                  <a:srgbClr val="202122"/>
                </a:solidFill>
                <a:latin typeface="微軟正黑體" panose="020B0604030504040204" pitchFamily="34" charset="-120"/>
                <a:ea typeface="微軟正黑體" panose="020B0604030504040204" pitchFamily="34" charset="-120"/>
              </a:rPr>
              <a:t>更加謹慎</a:t>
            </a:r>
            <a:r>
              <a:rPr lang="zh-TW" altLang="en-US" sz="2400" dirty="0">
                <a:solidFill>
                  <a:srgbClr val="202122"/>
                </a:solidFill>
                <a:latin typeface="微軟正黑體" panose="020B0604030504040204" pitchFamily="34" charset="-120"/>
                <a:ea typeface="微軟正黑體" panose="020B0604030504040204" pitchFamily="34" charset="-120"/>
              </a:rPr>
              <a:t>。</a:t>
            </a:r>
            <a:endParaRPr lang="en-US" altLang="zh-TW" sz="2400" dirty="0">
              <a:solidFill>
                <a:srgbClr val="202122"/>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296785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圓角 7">
            <a:extLst>
              <a:ext uri="{FF2B5EF4-FFF2-40B4-BE49-F238E27FC236}">
                <a16:creationId xmlns:a16="http://schemas.microsoft.com/office/drawing/2014/main" id="{6F61B689-1895-4AAD-8BCD-B571C160A73F}"/>
              </a:ext>
            </a:extLst>
          </p:cNvPr>
          <p:cNvSpPr/>
          <p:nvPr/>
        </p:nvSpPr>
        <p:spPr>
          <a:xfrm>
            <a:off x="250517" y="1138335"/>
            <a:ext cx="11705824" cy="5525502"/>
          </a:xfrm>
          <a:prstGeom prst="roundRect">
            <a:avLst>
              <a:gd name="adj" fmla="val 876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 name="投影片編號版面配置區 3">
            <a:extLst>
              <a:ext uri="{FF2B5EF4-FFF2-40B4-BE49-F238E27FC236}">
                <a16:creationId xmlns:a16="http://schemas.microsoft.com/office/drawing/2014/main" id="{CE932386-31EE-499D-83A8-905918CB9711}"/>
              </a:ext>
            </a:extLst>
          </p:cNvPr>
          <p:cNvSpPr>
            <a:spLocks noGrp="1"/>
          </p:cNvSpPr>
          <p:nvPr>
            <p:ph type="sldNum" sz="quarter" idx="12"/>
          </p:nvPr>
        </p:nvSpPr>
        <p:spPr/>
        <p:txBody>
          <a:bodyPr/>
          <a:lstStyle/>
          <a:p>
            <a:fld id="{70CCEE11-ED14-124A-A67C-225DB931776F}" type="slidenum">
              <a:rPr kumimoji="1" lang="zh-TW" altLang="en-US" smtClean="0"/>
              <a:t>2</a:t>
            </a:fld>
            <a:endParaRPr kumimoji="1" lang="zh-TW" altLang="en-US"/>
          </a:p>
        </p:txBody>
      </p:sp>
      <p:pic>
        <p:nvPicPr>
          <p:cNvPr id="3" name="圖片 2">
            <a:extLst>
              <a:ext uri="{FF2B5EF4-FFF2-40B4-BE49-F238E27FC236}">
                <a16:creationId xmlns:a16="http://schemas.microsoft.com/office/drawing/2014/main" id="{790E60BF-19C2-C343-ABCC-D8ED568B79F3}"/>
              </a:ext>
            </a:extLst>
          </p:cNvPr>
          <p:cNvPicPr>
            <a:picLocks noChangeAspect="1"/>
          </p:cNvPicPr>
          <p:nvPr/>
        </p:nvPicPr>
        <p:blipFill>
          <a:blip r:embed="rId3"/>
          <a:stretch>
            <a:fillRect/>
          </a:stretch>
        </p:blipFill>
        <p:spPr>
          <a:xfrm>
            <a:off x="250517" y="194163"/>
            <a:ext cx="828000" cy="828000"/>
          </a:xfrm>
          <a:prstGeom prst="rect">
            <a:avLst/>
          </a:prstGeom>
        </p:spPr>
      </p:pic>
      <p:sp>
        <p:nvSpPr>
          <p:cNvPr id="12" name="矩形 11">
            <a:extLst>
              <a:ext uri="{FF2B5EF4-FFF2-40B4-BE49-F238E27FC236}">
                <a16:creationId xmlns:a16="http://schemas.microsoft.com/office/drawing/2014/main" id="{61D0293D-8B11-D54B-8882-061306A12909}"/>
              </a:ext>
            </a:extLst>
          </p:cNvPr>
          <p:cNvSpPr/>
          <p:nvPr/>
        </p:nvSpPr>
        <p:spPr>
          <a:xfrm>
            <a:off x="1306688" y="648505"/>
            <a:ext cx="1800000" cy="265896"/>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a:extLst>
              <a:ext uri="{FF2B5EF4-FFF2-40B4-BE49-F238E27FC236}">
                <a16:creationId xmlns:a16="http://schemas.microsoft.com/office/drawing/2014/main" id="{BF59E6C8-4257-074B-9B9C-3CBD244D6396}"/>
              </a:ext>
            </a:extLst>
          </p:cNvPr>
          <p:cNvSpPr/>
          <p:nvPr/>
        </p:nvSpPr>
        <p:spPr>
          <a:xfrm>
            <a:off x="1306688" y="194163"/>
            <a:ext cx="6417142" cy="840230"/>
          </a:xfrm>
          <a:prstGeom prst="rect">
            <a:avLst/>
          </a:prstGeom>
        </p:spPr>
        <p:txBody>
          <a:bodyPr vert="horz" lIns="91440" tIns="45720" rIns="91440" bIns="45720" rtlCol="0" anchor="ctr">
            <a:normAutofit/>
          </a:bodyPr>
          <a:lstStyle/>
          <a:p>
            <a:r>
              <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簡介</a:t>
            </a:r>
          </a:p>
        </p:txBody>
      </p:sp>
      <p:sp>
        <p:nvSpPr>
          <p:cNvPr id="79" name="矩形 78">
            <a:extLst>
              <a:ext uri="{FF2B5EF4-FFF2-40B4-BE49-F238E27FC236}">
                <a16:creationId xmlns:a16="http://schemas.microsoft.com/office/drawing/2014/main" id="{9731B099-7031-4FCE-B4C9-F760CD101898}"/>
              </a:ext>
            </a:extLst>
          </p:cNvPr>
          <p:cNvSpPr/>
          <p:nvPr/>
        </p:nvSpPr>
        <p:spPr>
          <a:xfrm>
            <a:off x="664517" y="1450250"/>
            <a:ext cx="10689283" cy="5010474"/>
          </a:xfrm>
          <a:prstGeom prst="rect">
            <a:avLst/>
          </a:prstGeom>
        </p:spPr>
        <p:txBody>
          <a:bodyPr wrap="square">
            <a:spAutoFit/>
          </a:bodyPr>
          <a:lstStyle/>
          <a:p>
            <a:pPr marL="342900" indent="-342900">
              <a:lnSpc>
                <a:spcPct val="150000"/>
              </a:lnSpc>
              <a:buFont typeface="Arial" panose="020B0604020202020204" pitchFamily="34" charset="0"/>
              <a:buChar char="•"/>
            </a:pPr>
            <a:r>
              <a:rPr lang="en-US" altLang="zh-TW" sz="2400" dirty="0">
                <a:solidFill>
                  <a:srgbClr val="202122"/>
                </a:solidFill>
                <a:latin typeface="微軟正黑體" panose="020B0604030504040204" pitchFamily="34" charset="-120"/>
                <a:ea typeface="微軟正黑體" panose="020B0604030504040204" pitchFamily="34" charset="-120"/>
              </a:rPr>
              <a:t>Eriksson &amp; Stanton (2017)</a:t>
            </a:r>
            <a:r>
              <a:rPr lang="zh-TW" altLang="en-US" sz="2400" dirty="0">
                <a:solidFill>
                  <a:srgbClr val="202122"/>
                </a:solidFill>
                <a:latin typeface="微軟正黑體" panose="020B0604030504040204" pitchFamily="34" charset="-120"/>
                <a:ea typeface="微軟正黑體" panose="020B0604030504040204" pitchFamily="34" charset="-120"/>
              </a:rPr>
              <a:t> 當前的駕駛模擬研究旨在研究，自動和手動之間頻繁切換時的“接管 </a:t>
            </a:r>
            <a:r>
              <a:rPr lang="en-US" altLang="zh-TW" sz="2400" dirty="0">
                <a:solidFill>
                  <a:srgbClr val="202122"/>
                </a:solidFill>
                <a:latin typeface="微軟正黑體" panose="020B0604030504040204" pitchFamily="34" charset="-120"/>
                <a:ea typeface="微軟正黑體" panose="020B0604030504040204" pitchFamily="34" charset="-120"/>
              </a:rPr>
              <a:t>takeover</a:t>
            </a:r>
            <a:r>
              <a:rPr lang="zh-TW" altLang="en-US" sz="2400" dirty="0">
                <a:solidFill>
                  <a:srgbClr val="202122"/>
                </a:solidFill>
                <a:latin typeface="微軟正黑體" panose="020B0604030504040204" pitchFamily="34" charset="-120"/>
                <a:ea typeface="微軟正黑體" panose="020B0604030504040204" pitchFamily="34" charset="-120"/>
              </a:rPr>
              <a:t>”（重新參與車輛控制所需的時間）和“移交    </a:t>
            </a:r>
            <a:r>
              <a:rPr lang="en-US" altLang="zh-TW" sz="2400" dirty="0">
                <a:solidFill>
                  <a:srgbClr val="202122"/>
                </a:solidFill>
                <a:latin typeface="微軟正黑體" panose="020B0604030504040204" pitchFamily="34" charset="-120"/>
                <a:ea typeface="微軟正黑體" panose="020B0604030504040204" pitchFamily="34" charset="-120"/>
              </a:rPr>
              <a:t>handover</a:t>
            </a:r>
            <a:r>
              <a:rPr lang="zh-TW" altLang="en-US" sz="2400" dirty="0">
                <a:solidFill>
                  <a:srgbClr val="202122"/>
                </a:solidFill>
                <a:latin typeface="微軟正黑體" panose="020B0604030504040204" pitchFamily="34" charset="-120"/>
                <a:ea typeface="微軟正黑體" panose="020B0604030504040204" pitchFamily="34" charset="-120"/>
              </a:rPr>
              <a:t>”（重新進入自動駕駛）行為和駕駛模式。</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en-US" altLang="zh-TW" sz="2400" dirty="0">
                <a:latin typeface="微軟正黑體" panose="020B0604030504040204" pitchFamily="34" charset="-120"/>
                <a:ea typeface="微軟正黑體" panose="020B0604030504040204" pitchFamily="34" charset="-120"/>
              </a:rPr>
              <a:t>Merat </a:t>
            </a:r>
            <a:r>
              <a:rPr lang="zh-TW" altLang="en-US" sz="2400" dirty="0">
                <a:latin typeface="微軟正黑體" panose="020B0604030504040204" pitchFamily="34" charset="-120"/>
                <a:ea typeface="微軟正黑體" panose="020B0604030504040204" pitchFamily="34" charset="-120"/>
              </a:rPr>
              <a:t>和 </a:t>
            </a:r>
            <a:r>
              <a:rPr lang="en-US" altLang="zh-TW" sz="2400" dirty="0" err="1">
                <a:latin typeface="微軟正黑體" panose="020B0604030504040204" pitchFamily="34" charset="-120"/>
                <a:ea typeface="微軟正黑體" panose="020B0604030504040204" pitchFamily="34" charset="-120"/>
              </a:rPr>
              <a:t>Jamson</a:t>
            </a:r>
            <a:r>
              <a:rPr lang="en-US" altLang="zh-TW" sz="2400" dirty="0">
                <a:latin typeface="微軟正黑體" panose="020B0604030504040204" pitchFamily="34" charset="-120"/>
                <a:ea typeface="微軟正黑體" panose="020B0604030504040204" pitchFamily="34" charset="-120"/>
              </a:rPr>
              <a:t> </a:t>
            </a:r>
            <a:r>
              <a:rPr lang="zh-TW" altLang="en-US" sz="2400" dirty="0">
                <a:latin typeface="微軟正黑體" panose="020B0604030504040204" pitchFamily="34" charset="-120"/>
                <a:ea typeface="微軟正黑體" panose="020B0604030504040204" pitchFamily="34" charset="-120"/>
              </a:rPr>
              <a:t> </a:t>
            </a:r>
            <a:r>
              <a:rPr lang="en-US" altLang="zh-TW" sz="2400" dirty="0">
                <a:latin typeface="微軟正黑體" panose="020B0604030504040204" pitchFamily="34" charset="-120"/>
                <a:ea typeface="微軟正黑體" panose="020B0604030504040204" pitchFamily="34" charset="-120"/>
              </a:rPr>
              <a:t>(2009)</a:t>
            </a:r>
            <a:r>
              <a:rPr lang="zh-TW" altLang="en-US" sz="2400" dirty="0">
                <a:latin typeface="微軟正黑體" panose="020B0604030504040204" pitchFamily="34" charset="-120"/>
                <a:ea typeface="微軟正黑體" panose="020B0604030504040204" pitchFamily="34" charset="-120"/>
              </a:rPr>
              <a:t> 的早期研究指出，橫向​​和縱向車道位置自動化對 </a:t>
            </a:r>
            <a:r>
              <a:rPr lang="en-US" altLang="zh-TW" sz="2400" dirty="0">
                <a:latin typeface="微軟正黑體" panose="020B0604030504040204" pitchFamily="34" charset="-120"/>
                <a:ea typeface="微軟正黑體" panose="020B0604030504040204" pitchFamily="34" charset="-120"/>
              </a:rPr>
              <a:t>40 </a:t>
            </a:r>
            <a:r>
              <a:rPr lang="zh-TW" altLang="en-US" sz="2400" dirty="0">
                <a:latin typeface="微軟正黑體" panose="020B0604030504040204" pitchFamily="34" charset="-120"/>
                <a:ea typeface="微軟正黑體" panose="020B0604030504040204" pitchFamily="34" charset="-120"/>
              </a:rPr>
              <a:t>英里</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小時駕駛場景中的交接行為和性能的影響。實驗為當出現聽覺信號就必須收回對模擬器的控制權，然後反應關鍵事件。在交接過程中，在自動化條件下，煞車和預期時間等駕駛措施較慢。得出的結論是，參與者經歷了</a:t>
            </a:r>
            <a:r>
              <a:rPr lang="zh-TW" altLang="en-US" sz="2400" b="1" dirty="0">
                <a:latin typeface="微軟正黑體" panose="020B0604030504040204" pitchFamily="34" charset="-120"/>
                <a:ea typeface="微軟正黑體" panose="020B0604030504040204" pitchFamily="34" charset="-120"/>
              </a:rPr>
              <a:t>情境警覺</a:t>
            </a:r>
            <a:r>
              <a:rPr lang="zh-TW" altLang="en-US" sz="2400" dirty="0">
                <a:latin typeface="微軟正黑體" panose="020B0604030504040204" pitchFamily="34" charset="-120"/>
                <a:ea typeface="微軟正黑體" panose="020B0604030504040204" pitchFamily="34" charset="-120"/>
              </a:rPr>
              <a:t>的下降。</a:t>
            </a:r>
            <a:endParaRPr lang="en-US" altLang="zh-TW" sz="2400" dirty="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endParaRPr lang="en-US" altLang="zh-TW" sz="2400" dirty="0">
              <a:solidFill>
                <a:srgbClr val="202122"/>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766747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AB750-1B86-F940-8550-B2E054582E87}"/>
              </a:ext>
            </a:extLst>
          </p:cNvPr>
          <p:cNvSpPr>
            <a:spLocks noGrp="1"/>
          </p:cNvSpPr>
          <p:nvPr>
            <p:ph type="title"/>
          </p:nvPr>
        </p:nvSpPr>
        <p:spPr>
          <a:xfrm>
            <a:off x="2768424" y="2643205"/>
            <a:ext cx="6655152" cy="1325563"/>
          </a:xfrm>
        </p:spPr>
        <p:txBody>
          <a:bodyPr>
            <a:normAutofit/>
          </a:bodyPr>
          <a:lstStyle/>
          <a:p>
            <a:r>
              <a:rPr lang="x-none" b="1" dirty="0">
                <a:latin typeface="Microsoft JhengHei" charset="-120"/>
                <a:ea typeface="Microsoft JhengHei" charset="-120"/>
                <a:cs typeface="Microsoft JhengHei" charset="-120"/>
              </a:rPr>
              <a:t>Thank you for your time </a:t>
            </a:r>
          </a:p>
        </p:txBody>
      </p:sp>
      <p:cxnSp>
        <p:nvCxnSpPr>
          <p:cNvPr id="14" name="Straight Connector 13">
            <a:extLst>
              <a:ext uri="{FF2B5EF4-FFF2-40B4-BE49-F238E27FC236}">
                <a16:creationId xmlns:a16="http://schemas.microsoft.com/office/drawing/2014/main" id="{7EE2CDA2-D7C7-9844-9251-DD3F413C44F9}"/>
              </a:ext>
            </a:extLst>
          </p:cNvPr>
          <p:cNvCxnSpPr/>
          <p:nvPr/>
        </p:nvCxnSpPr>
        <p:spPr>
          <a:xfrm>
            <a:off x="1377471" y="3968768"/>
            <a:ext cx="9428070"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DAC9D4C-ECA9-3943-B805-46C85068BEBA}"/>
              </a:ext>
            </a:extLst>
          </p:cNvPr>
          <p:cNvCxnSpPr/>
          <p:nvPr/>
        </p:nvCxnSpPr>
        <p:spPr>
          <a:xfrm>
            <a:off x="1598535" y="3808814"/>
            <a:ext cx="9428070"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 name="投影片編號版面配置區 2">
            <a:extLst>
              <a:ext uri="{FF2B5EF4-FFF2-40B4-BE49-F238E27FC236}">
                <a16:creationId xmlns:a16="http://schemas.microsoft.com/office/drawing/2014/main" id="{E6DD6230-D263-4271-90BD-2B50E738B68C}"/>
              </a:ext>
            </a:extLst>
          </p:cNvPr>
          <p:cNvSpPr>
            <a:spLocks noGrp="1"/>
          </p:cNvSpPr>
          <p:nvPr>
            <p:ph type="sldNum" sz="quarter" idx="12"/>
          </p:nvPr>
        </p:nvSpPr>
        <p:spPr/>
        <p:txBody>
          <a:bodyPr/>
          <a:lstStyle/>
          <a:p>
            <a:fld id="{A2B551B9-8BEC-4788-969B-31560C55079A}" type="slidenum">
              <a:rPr lang="zh-TW" altLang="en-US" smtClean="0"/>
              <a:t>20</a:t>
            </a:fld>
            <a:endParaRPr lang="zh-TW" altLang="en-US"/>
          </a:p>
        </p:txBody>
      </p:sp>
    </p:spTree>
    <p:extLst>
      <p:ext uri="{BB962C8B-B14F-4D97-AF65-F5344CB8AC3E}">
        <p14:creationId xmlns:p14="http://schemas.microsoft.com/office/powerpoint/2010/main" val="382937013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1" name="矩形: 圓角 30">
            <a:extLst>
              <a:ext uri="{FF2B5EF4-FFF2-40B4-BE49-F238E27FC236}">
                <a16:creationId xmlns:a16="http://schemas.microsoft.com/office/drawing/2014/main" id="{62133940-C822-4DD2-B74C-2E2A0DC0B257}"/>
              </a:ext>
            </a:extLst>
          </p:cNvPr>
          <p:cNvSpPr/>
          <p:nvPr/>
        </p:nvSpPr>
        <p:spPr>
          <a:xfrm>
            <a:off x="243088" y="360484"/>
            <a:ext cx="11705824" cy="6154615"/>
          </a:xfrm>
          <a:prstGeom prst="roundRect">
            <a:avLst>
              <a:gd name="adj" fmla="val 8764"/>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latin typeface="微軟正黑體" panose="020B0604030504040204" pitchFamily="34" charset="-120"/>
              <a:ea typeface="微軟正黑體" panose="020B0604030504040204" pitchFamily="34" charset="-120"/>
            </a:endParaRPr>
          </a:p>
        </p:txBody>
      </p:sp>
      <p:grpSp>
        <p:nvGrpSpPr>
          <p:cNvPr id="60" name="群組 59">
            <a:extLst>
              <a:ext uri="{FF2B5EF4-FFF2-40B4-BE49-F238E27FC236}">
                <a16:creationId xmlns:a16="http://schemas.microsoft.com/office/drawing/2014/main" id="{8B5B7C41-EE3B-41A1-975C-8177DAD7125E}"/>
              </a:ext>
            </a:extLst>
          </p:cNvPr>
          <p:cNvGrpSpPr/>
          <p:nvPr/>
        </p:nvGrpSpPr>
        <p:grpSpPr>
          <a:xfrm>
            <a:off x="1293562" y="1658515"/>
            <a:ext cx="9604876" cy="3168462"/>
            <a:chOff x="2045615" y="1677970"/>
            <a:chExt cx="9604876" cy="2904361"/>
          </a:xfrm>
        </p:grpSpPr>
        <p:sp>
          <p:nvSpPr>
            <p:cNvPr id="2" name="矩形 1">
              <a:extLst>
                <a:ext uri="{FF2B5EF4-FFF2-40B4-BE49-F238E27FC236}">
                  <a16:creationId xmlns:a16="http://schemas.microsoft.com/office/drawing/2014/main" id="{B2BB16EA-91DC-4896-8A81-6C0CC4C2325E}"/>
                </a:ext>
              </a:extLst>
            </p:cNvPr>
            <p:cNvSpPr/>
            <p:nvPr/>
          </p:nvSpPr>
          <p:spPr>
            <a:xfrm>
              <a:off x="2045616" y="1677971"/>
              <a:ext cx="1743959" cy="848413"/>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zh-TW" altLang="en-US" sz="1800" dirty="0">
                  <a:solidFill>
                    <a:schemeClr val="tx1"/>
                  </a:solidFill>
                  <a:latin typeface="微軟正黑體" panose="020B0604030504040204" pitchFamily="34" charset="-120"/>
                  <a:ea typeface="微軟正黑體" panose="020B0604030504040204" pitchFamily="34" charset="-120"/>
                </a:rPr>
                <a:t>全手動駕駛</a:t>
              </a:r>
              <a:r>
                <a:rPr lang="en-US" altLang="zh-TW" sz="1800" dirty="0">
                  <a:solidFill>
                    <a:schemeClr val="tx1"/>
                  </a:solidFill>
                  <a:latin typeface="微軟正黑體" panose="020B0604030504040204" pitchFamily="34" charset="-120"/>
                  <a:ea typeface="微軟正黑體" panose="020B0604030504040204" pitchFamily="34" charset="-120"/>
                </a:rPr>
                <a:t>(FM)</a:t>
              </a:r>
            </a:p>
          </p:txBody>
        </p:sp>
        <p:sp>
          <p:nvSpPr>
            <p:cNvPr id="3" name="矩形 2">
              <a:extLst>
                <a:ext uri="{FF2B5EF4-FFF2-40B4-BE49-F238E27FC236}">
                  <a16:creationId xmlns:a16="http://schemas.microsoft.com/office/drawing/2014/main" id="{5D3E06CC-0E24-4D85-9D26-ADF814B94E73}"/>
                </a:ext>
              </a:extLst>
            </p:cNvPr>
            <p:cNvSpPr/>
            <p:nvPr/>
          </p:nvSpPr>
          <p:spPr>
            <a:xfrm>
              <a:off x="2045615" y="2876746"/>
              <a:ext cx="1743959" cy="848413"/>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zh-TW" altLang="en-US" sz="1800" dirty="0">
                  <a:solidFill>
                    <a:schemeClr val="tx1"/>
                  </a:solidFill>
                  <a:latin typeface="微軟正黑體" panose="020B0604030504040204" pitchFamily="34" charset="-120"/>
                  <a:ea typeface="微軟正黑體" panose="020B0604030504040204" pitchFamily="34" charset="-120"/>
                </a:rPr>
                <a:t>部分自動駕駛</a:t>
              </a:r>
              <a:r>
                <a:rPr lang="en-US" altLang="zh-TW" sz="1800" dirty="0">
                  <a:solidFill>
                    <a:schemeClr val="tx1"/>
                  </a:solidFill>
                  <a:latin typeface="微軟正黑體" panose="020B0604030504040204" pitchFamily="34" charset="-120"/>
                  <a:ea typeface="微軟正黑體" panose="020B0604030504040204" pitchFamily="34" charset="-120"/>
                </a:rPr>
                <a:t>(AM)</a:t>
              </a:r>
            </a:p>
          </p:txBody>
        </p:sp>
        <p:grpSp>
          <p:nvGrpSpPr>
            <p:cNvPr id="10" name="群組 9">
              <a:extLst>
                <a:ext uri="{FF2B5EF4-FFF2-40B4-BE49-F238E27FC236}">
                  <a16:creationId xmlns:a16="http://schemas.microsoft.com/office/drawing/2014/main" id="{89578CA5-B15A-41F5-895D-A325A3D0773A}"/>
                </a:ext>
              </a:extLst>
            </p:cNvPr>
            <p:cNvGrpSpPr/>
            <p:nvPr/>
          </p:nvGrpSpPr>
          <p:grpSpPr>
            <a:xfrm>
              <a:off x="3789575" y="2096345"/>
              <a:ext cx="2168162" cy="1221222"/>
              <a:chOff x="1932498" y="2092751"/>
              <a:chExt cx="2168162" cy="1221222"/>
            </a:xfrm>
          </p:grpSpPr>
          <p:cxnSp>
            <p:nvCxnSpPr>
              <p:cNvPr id="5" name="直線接點 4">
                <a:extLst>
                  <a:ext uri="{FF2B5EF4-FFF2-40B4-BE49-F238E27FC236}">
                    <a16:creationId xmlns:a16="http://schemas.microsoft.com/office/drawing/2014/main" id="{09494449-7B11-49F8-AA98-7493B3BEE175}"/>
                  </a:ext>
                </a:extLst>
              </p:cNvPr>
              <p:cNvCxnSpPr>
                <a:cxnSpLocks/>
                <a:stCxn id="2" idx="3"/>
              </p:cNvCxnSpPr>
              <p:nvPr/>
            </p:nvCxnSpPr>
            <p:spPr>
              <a:xfrm flipV="1">
                <a:off x="1932498" y="2092752"/>
                <a:ext cx="2168162" cy="58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直線接點 5">
                <a:extLst>
                  <a:ext uri="{FF2B5EF4-FFF2-40B4-BE49-F238E27FC236}">
                    <a16:creationId xmlns:a16="http://schemas.microsoft.com/office/drawing/2014/main" id="{3AF43BC9-0D4D-439E-A7F6-5E934E4B3248}"/>
                  </a:ext>
                </a:extLst>
              </p:cNvPr>
              <p:cNvCxnSpPr>
                <a:cxnSpLocks/>
              </p:cNvCxnSpPr>
              <p:nvPr/>
            </p:nvCxnSpPr>
            <p:spPr>
              <a:xfrm flipV="1">
                <a:off x="3629320" y="3300953"/>
                <a:ext cx="471340" cy="1302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接點 7">
                <a:extLst>
                  <a:ext uri="{FF2B5EF4-FFF2-40B4-BE49-F238E27FC236}">
                    <a16:creationId xmlns:a16="http://schemas.microsoft.com/office/drawing/2014/main" id="{EF90699A-8E82-48C1-8923-874D716284C2}"/>
                  </a:ext>
                </a:extLst>
              </p:cNvPr>
              <p:cNvCxnSpPr>
                <a:cxnSpLocks/>
              </p:cNvCxnSpPr>
              <p:nvPr/>
            </p:nvCxnSpPr>
            <p:spPr>
              <a:xfrm>
                <a:off x="4100660" y="2092751"/>
                <a:ext cx="0" cy="121762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4" name="群組 23">
              <a:extLst>
                <a:ext uri="{FF2B5EF4-FFF2-40B4-BE49-F238E27FC236}">
                  <a16:creationId xmlns:a16="http://schemas.microsoft.com/office/drawing/2014/main" id="{330B2DEB-14D1-4ACB-A7E1-A9A5F5C67345}"/>
                </a:ext>
              </a:extLst>
            </p:cNvPr>
            <p:cNvGrpSpPr/>
            <p:nvPr/>
          </p:nvGrpSpPr>
          <p:grpSpPr>
            <a:xfrm>
              <a:off x="4260914" y="2829615"/>
              <a:ext cx="1225483" cy="1752716"/>
              <a:chOff x="4260914" y="2829615"/>
              <a:chExt cx="1225483" cy="1752716"/>
            </a:xfrm>
          </p:grpSpPr>
          <p:sp>
            <p:nvSpPr>
              <p:cNvPr id="12" name="矩形 11">
                <a:extLst>
                  <a:ext uri="{FF2B5EF4-FFF2-40B4-BE49-F238E27FC236}">
                    <a16:creationId xmlns:a16="http://schemas.microsoft.com/office/drawing/2014/main" id="{C411921A-FD93-45E1-8FE0-BF647995C233}"/>
                  </a:ext>
                </a:extLst>
              </p:cNvPr>
              <p:cNvSpPr/>
              <p:nvPr/>
            </p:nvSpPr>
            <p:spPr>
              <a:xfrm>
                <a:off x="4260914" y="2829615"/>
                <a:ext cx="1225483" cy="1752716"/>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TW" dirty="0">
                  <a:solidFill>
                    <a:schemeClr val="tx1"/>
                  </a:solidFill>
                  <a:latin typeface="微軟正黑體" panose="020B0604030504040204" pitchFamily="34" charset="-120"/>
                  <a:ea typeface="微軟正黑體" panose="020B0604030504040204" pitchFamily="34" charset="-120"/>
                </a:endParaRPr>
              </a:p>
            </p:txBody>
          </p:sp>
          <p:sp>
            <p:nvSpPr>
              <p:cNvPr id="17" name="文字方塊 16">
                <a:extLst>
                  <a:ext uri="{FF2B5EF4-FFF2-40B4-BE49-F238E27FC236}">
                    <a16:creationId xmlns:a16="http://schemas.microsoft.com/office/drawing/2014/main" id="{E5DC8190-A789-4CC8-A92B-CE2CB97789B4}"/>
                  </a:ext>
                </a:extLst>
              </p:cNvPr>
              <p:cNvSpPr txBox="1"/>
              <p:nvPr/>
            </p:nvSpPr>
            <p:spPr>
              <a:xfrm>
                <a:off x="4260915" y="2944641"/>
                <a:ext cx="1225482" cy="369332"/>
              </a:xfrm>
              <a:prstGeom prst="rect">
                <a:avLst/>
              </a:prstGeom>
              <a:noFill/>
              <a:ln w="19050">
                <a:noFill/>
              </a:ln>
            </p:spPr>
            <p:txBody>
              <a:bodyPr wrap="square" rtlCol="0">
                <a:spAutoFit/>
              </a:bodyPr>
              <a:lstStyle/>
              <a:p>
                <a:r>
                  <a:rPr lang="zh-TW" altLang="en-US" dirty="0">
                    <a:latin typeface="微軟正黑體" panose="020B0604030504040204" pitchFamily="34" charset="-120"/>
                    <a:ea typeface="微軟正黑體" panose="020B0604030504040204" pitchFamily="34" charset="-120"/>
                  </a:rPr>
                  <a:t>接管任務</a:t>
                </a:r>
              </a:p>
            </p:txBody>
          </p:sp>
          <p:sp>
            <p:nvSpPr>
              <p:cNvPr id="18" name="文字方塊 17">
                <a:extLst>
                  <a:ext uri="{FF2B5EF4-FFF2-40B4-BE49-F238E27FC236}">
                    <a16:creationId xmlns:a16="http://schemas.microsoft.com/office/drawing/2014/main" id="{D1BF0363-7C7E-4A2B-8377-12C55F3E449E}"/>
                  </a:ext>
                </a:extLst>
              </p:cNvPr>
              <p:cNvSpPr txBox="1"/>
              <p:nvPr/>
            </p:nvSpPr>
            <p:spPr>
              <a:xfrm>
                <a:off x="4357991" y="3428270"/>
                <a:ext cx="1031132" cy="923330"/>
              </a:xfrm>
              <a:prstGeom prst="rect">
                <a:avLst/>
              </a:prstGeom>
              <a:noFill/>
              <a:ln w="19050">
                <a:solidFill>
                  <a:schemeClr val="tx1"/>
                </a:solidFill>
              </a:ln>
            </p:spPr>
            <p:txBody>
              <a:bodyPr wrap="square" rtlCol="0">
                <a:spAutoFit/>
              </a:bodyPr>
              <a:lstStyle/>
              <a:p>
                <a:pPr algn="ctr"/>
                <a:r>
                  <a:rPr lang="zh-TW" altLang="en-US" dirty="0">
                    <a:latin typeface="微軟正黑體" panose="020B0604030504040204" pitchFamily="34" charset="-120"/>
                    <a:ea typeface="微軟正黑體" panose="020B0604030504040204" pitchFamily="34" charset="-120"/>
                  </a:rPr>
                  <a:t>快到慢</a:t>
                </a:r>
                <a:endParaRPr lang="en-US" altLang="zh-TW" dirty="0">
                  <a:latin typeface="微軟正黑體" panose="020B0604030504040204" pitchFamily="34" charset="-120"/>
                  <a:ea typeface="微軟正黑體" panose="020B0604030504040204" pitchFamily="34" charset="-120"/>
                </a:endParaRPr>
              </a:p>
              <a:p>
                <a:pPr algn="ctr"/>
                <a:endParaRPr lang="en-US" altLang="zh-TW" dirty="0">
                  <a:latin typeface="微軟正黑體" panose="020B0604030504040204" pitchFamily="34" charset="-120"/>
                  <a:ea typeface="微軟正黑體" panose="020B0604030504040204" pitchFamily="34" charset="-120"/>
                </a:endParaRPr>
              </a:p>
              <a:p>
                <a:pPr algn="ctr"/>
                <a:r>
                  <a:rPr lang="zh-TW" altLang="en-US" dirty="0">
                    <a:latin typeface="微軟正黑體" panose="020B0604030504040204" pitchFamily="34" charset="-120"/>
                    <a:ea typeface="微軟正黑體" panose="020B0604030504040204" pitchFamily="34" charset="-120"/>
                  </a:rPr>
                  <a:t>慢到快</a:t>
                </a:r>
              </a:p>
            </p:txBody>
          </p:sp>
        </p:grpSp>
        <p:cxnSp>
          <p:nvCxnSpPr>
            <p:cNvPr id="22" name="直線單箭頭接點 21">
              <a:extLst>
                <a:ext uri="{FF2B5EF4-FFF2-40B4-BE49-F238E27FC236}">
                  <a16:creationId xmlns:a16="http://schemas.microsoft.com/office/drawing/2014/main" id="{C500D278-9887-42DE-9533-0216703683D4}"/>
                </a:ext>
              </a:extLst>
            </p:cNvPr>
            <p:cNvCxnSpPr>
              <a:stCxn id="3" idx="3"/>
            </p:cNvCxnSpPr>
            <p:nvPr/>
          </p:nvCxnSpPr>
          <p:spPr>
            <a:xfrm flipV="1">
              <a:off x="3789574" y="3300952"/>
              <a:ext cx="471340" cy="1"/>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3" name="直線單箭頭接點 22">
              <a:extLst>
                <a:ext uri="{FF2B5EF4-FFF2-40B4-BE49-F238E27FC236}">
                  <a16:creationId xmlns:a16="http://schemas.microsoft.com/office/drawing/2014/main" id="{746AAB44-5602-46FE-B613-F87902CA5332}"/>
                </a:ext>
              </a:extLst>
            </p:cNvPr>
            <p:cNvCxnSpPr/>
            <p:nvPr/>
          </p:nvCxnSpPr>
          <p:spPr>
            <a:xfrm flipV="1">
              <a:off x="5946002" y="2695969"/>
              <a:ext cx="471340" cy="1"/>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grpSp>
          <p:nvGrpSpPr>
            <p:cNvPr id="25" name="群組 24">
              <a:extLst>
                <a:ext uri="{FF2B5EF4-FFF2-40B4-BE49-F238E27FC236}">
                  <a16:creationId xmlns:a16="http://schemas.microsoft.com/office/drawing/2014/main" id="{04E0DC95-A29F-4487-86B8-5BCD2C9663B1}"/>
                </a:ext>
              </a:extLst>
            </p:cNvPr>
            <p:cNvGrpSpPr/>
            <p:nvPr/>
          </p:nvGrpSpPr>
          <p:grpSpPr>
            <a:xfrm>
              <a:off x="6429076" y="1819611"/>
              <a:ext cx="1225483" cy="1752716"/>
              <a:chOff x="4260914" y="2829615"/>
              <a:chExt cx="1225483" cy="1752716"/>
            </a:xfrm>
          </p:grpSpPr>
          <p:sp>
            <p:nvSpPr>
              <p:cNvPr id="26" name="矩形 25">
                <a:extLst>
                  <a:ext uri="{FF2B5EF4-FFF2-40B4-BE49-F238E27FC236}">
                    <a16:creationId xmlns:a16="http://schemas.microsoft.com/office/drawing/2014/main" id="{3FC59B9B-EA3C-4A34-AABB-43E3854A9D04}"/>
                  </a:ext>
                </a:extLst>
              </p:cNvPr>
              <p:cNvSpPr/>
              <p:nvPr/>
            </p:nvSpPr>
            <p:spPr>
              <a:xfrm>
                <a:off x="4260914" y="2829615"/>
                <a:ext cx="1225483" cy="1752716"/>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TW" dirty="0">
                  <a:solidFill>
                    <a:schemeClr val="tx1"/>
                  </a:solidFill>
                  <a:latin typeface="微軟正黑體" panose="020B0604030504040204" pitchFamily="34" charset="-120"/>
                  <a:ea typeface="微軟正黑體" panose="020B0604030504040204" pitchFamily="34" charset="-120"/>
                </a:endParaRPr>
              </a:p>
            </p:txBody>
          </p:sp>
          <p:sp>
            <p:nvSpPr>
              <p:cNvPr id="27" name="文字方塊 26">
                <a:extLst>
                  <a:ext uri="{FF2B5EF4-FFF2-40B4-BE49-F238E27FC236}">
                    <a16:creationId xmlns:a16="http://schemas.microsoft.com/office/drawing/2014/main" id="{D150D495-0A8B-4095-9050-67CCC3AB1FFD}"/>
                  </a:ext>
                </a:extLst>
              </p:cNvPr>
              <p:cNvSpPr txBox="1"/>
              <p:nvPr/>
            </p:nvSpPr>
            <p:spPr>
              <a:xfrm>
                <a:off x="4260915" y="2944641"/>
                <a:ext cx="1225482" cy="369332"/>
              </a:xfrm>
              <a:prstGeom prst="rect">
                <a:avLst/>
              </a:prstGeom>
              <a:noFill/>
              <a:ln w="19050">
                <a:noFill/>
              </a:ln>
            </p:spPr>
            <p:txBody>
              <a:bodyPr wrap="square" rtlCol="0">
                <a:spAutoFit/>
              </a:bodyPr>
              <a:lstStyle/>
              <a:p>
                <a:pPr algn="ctr"/>
                <a:r>
                  <a:rPr lang="zh-TW" altLang="en-US" dirty="0">
                    <a:latin typeface="微軟正黑體" panose="020B0604030504040204" pitchFamily="34" charset="-120"/>
                    <a:ea typeface="微軟正黑體" panose="020B0604030504040204" pitchFamily="34" charset="-120"/>
                  </a:rPr>
                  <a:t>環境</a:t>
                </a:r>
              </a:p>
            </p:txBody>
          </p:sp>
          <p:sp>
            <p:nvSpPr>
              <p:cNvPr id="28" name="文字方塊 27">
                <a:extLst>
                  <a:ext uri="{FF2B5EF4-FFF2-40B4-BE49-F238E27FC236}">
                    <a16:creationId xmlns:a16="http://schemas.microsoft.com/office/drawing/2014/main" id="{3C7357BD-AFCD-486A-965C-78658A7615A4}"/>
                  </a:ext>
                </a:extLst>
              </p:cNvPr>
              <p:cNvSpPr txBox="1"/>
              <p:nvPr/>
            </p:nvSpPr>
            <p:spPr>
              <a:xfrm>
                <a:off x="4357991" y="3428270"/>
                <a:ext cx="1031132" cy="923330"/>
              </a:xfrm>
              <a:prstGeom prst="rect">
                <a:avLst/>
              </a:prstGeom>
              <a:noFill/>
              <a:ln w="19050">
                <a:solidFill>
                  <a:schemeClr val="tx1"/>
                </a:solidFill>
              </a:ln>
            </p:spPr>
            <p:txBody>
              <a:bodyPr wrap="square" rtlCol="0">
                <a:spAutoFit/>
              </a:bodyPr>
              <a:lstStyle/>
              <a:p>
                <a:pPr algn="ctr"/>
                <a:r>
                  <a:rPr lang="zh-TW" altLang="en-US" dirty="0">
                    <a:latin typeface="微軟正黑體" panose="020B0604030504040204" pitchFamily="34" charset="-120"/>
                    <a:ea typeface="微軟正黑體" panose="020B0604030504040204" pitchFamily="34" charset="-120"/>
                  </a:rPr>
                  <a:t>高負荷</a:t>
                </a:r>
                <a:endParaRPr lang="en-US" altLang="zh-TW" dirty="0">
                  <a:latin typeface="微軟正黑體" panose="020B0604030504040204" pitchFamily="34" charset="-120"/>
                  <a:ea typeface="微軟正黑體" panose="020B0604030504040204" pitchFamily="34" charset="-120"/>
                </a:endParaRPr>
              </a:p>
              <a:p>
                <a:pPr algn="ctr"/>
                <a:endParaRPr lang="en-US" altLang="zh-TW" dirty="0">
                  <a:latin typeface="微軟正黑體" panose="020B0604030504040204" pitchFamily="34" charset="-120"/>
                  <a:ea typeface="微軟正黑體" panose="020B0604030504040204" pitchFamily="34" charset="-120"/>
                </a:endParaRPr>
              </a:p>
              <a:p>
                <a:pPr algn="ctr"/>
                <a:r>
                  <a:rPr lang="zh-TW" altLang="en-US" dirty="0">
                    <a:latin typeface="微軟正黑體" panose="020B0604030504040204" pitchFamily="34" charset="-120"/>
                    <a:ea typeface="微軟正黑體" panose="020B0604030504040204" pitchFamily="34" charset="-120"/>
                  </a:rPr>
                  <a:t>低負荷</a:t>
                </a:r>
              </a:p>
            </p:txBody>
          </p:sp>
        </p:grpSp>
        <p:sp>
          <p:nvSpPr>
            <p:cNvPr id="30" name="矩形 29">
              <a:extLst>
                <a:ext uri="{FF2B5EF4-FFF2-40B4-BE49-F238E27FC236}">
                  <a16:creationId xmlns:a16="http://schemas.microsoft.com/office/drawing/2014/main" id="{29D00D29-6EFD-4702-8F8F-8B11663B207D}"/>
                </a:ext>
              </a:extLst>
            </p:cNvPr>
            <p:cNvSpPr/>
            <p:nvPr/>
          </p:nvSpPr>
          <p:spPr>
            <a:xfrm>
              <a:off x="8402427" y="1677970"/>
              <a:ext cx="1356431" cy="549663"/>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zh-TW" altLang="en-US" sz="1800" dirty="0">
                  <a:solidFill>
                    <a:schemeClr val="tx1"/>
                  </a:solidFill>
                  <a:latin typeface="微軟正黑體" panose="020B0604030504040204" pitchFamily="34" charset="-120"/>
                  <a:ea typeface="微軟正黑體" panose="020B0604030504040204" pitchFamily="34" charset="-120"/>
                </a:rPr>
                <a:t>心理負荷</a:t>
              </a:r>
              <a:endParaRPr lang="en-US" altLang="zh-TW" sz="1800" dirty="0">
                <a:solidFill>
                  <a:schemeClr val="tx1"/>
                </a:solidFill>
                <a:latin typeface="微軟正黑體" panose="020B0604030504040204" pitchFamily="34" charset="-120"/>
                <a:ea typeface="微軟正黑體" panose="020B0604030504040204" pitchFamily="34" charset="-120"/>
              </a:endParaRPr>
            </a:p>
          </p:txBody>
        </p:sp>
        <p:sp>
          <p:nvSpPr>
            <p:cNvPr id="32" name="矩形 31">
              <a:extLst>
                <a:ext uri="{FF2B5EF4-FFF2-40B4-BE49-F238E27FC236}">
                  <a16:creationId xmlns:a16="http://schemas.microsoft.com/office/drawing/2014/main" id="{ACED33DD-ACAC-475C-8D2E-3F0F536507EB}"/>
                </a:ext>
              </a:extLst>
            </p:cNvPr>
            <p:cNvSpPr/>
            <p:nvPr/>
          </p:nvSpPr>
          <p:spPr>
            <a:xfrm>
              <a:off x="8402427" y="3291659"/>
              <a:ext cx="1356431" cy="549663"/>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zh-TW" altLang="en-US" dirty="0">
                  <a:solidFill>
                    <a:schemeClr val="tx1"/>
                  </a:solidFill>
                  <a:latin typeface="微軟正黑體" panose="020B0604030504040204" pitchFamily="34" charset="-120"/>
                  <a:ea typeface="微軟正黑體" panose="020B0604030504040204" pitchFamily="34" charset="-120"/>
                </a:rPr>
                <a:t>道路事件</a:t>
              </a:r>
              <a:endParaRPr lang="en-US" altLang="zh-TW" sz="1800" dirty="0">
                <a:solidFill>
                  <a:schemeClr val="tx1"/>
                </a:solidFill>
                <a:latin typeface="微軟正黑體" panose="020B0604030504040204" pitchFamily="34" charset="-120"/>
                <a:ea typeface="微軟正黑體" panose="020B0604030504040204" pitchFamily="34" charset="-120"/>
              </a:endParaRPr>
            </a:p>
          </p:txBody>
        </p:sp>
        <p:cxnSp>
          <p:nvCxnSpPr>
            <p:cNvPr id="37" name="直線單箭頭接點 36">
              <a:extLst>
                <a:ext uri="{FF2B5EF4-FFF2-40B4-BE49-F238E27FC236}">
                  <a16:creationId xmlns:a16="http://schemas.microsoft.com/office/drawing/2014/main" id="{5A04B16F-E2E5-408E-9B5C-AD6754E1FF08}"/>
                </a:ext>
              </a:extLst>
            </p:cNvPr>
            <p:cNvCxnSpPr>
              <a:cxnSpLocks/>
            </p:cNvCxnSpPr>
            <p:nvPr/>
          </p:nvCxnSpPr>
          <p:spPr>
            <a:xfrm flipV="1">
              <a:off x="9780182" y="3611133"/>
              <a:ext cx="492553" cy="9293"/>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40" name="矩形 39">
              <a:extLst>
                <a:ext uri="{FF2B5EF4-FFF2-40B4-BE49-F238E27FC236}">
                  <a16:creationId xmlns:a16="http://schemas.microsoft.com/office/drawing/2014/main" id="{4BD8EECD-1D4B-415D-8E13-66AF6581C832}"/>
                </a:ext>
              </a:extLst>
            </p:cNvPr>
            <p:cNvSpPr/>
            <p:nvPr/>
          </p:nvSpPr>
          <p:spPr>
            <a:xfrm>
              <a:off x="10294060" y="1677970"/>
              <a:ext cx="1356431" cy="549663"/>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zh-TW" altLang="en-US" dirty="0">
                  <a:solidFill>
                    <a:schemeClr val="tx1"/>
                  </a:solidFill>
                  <a:latin typeface="微軟正黑體" panose="020B0604030504040204" pitchFamily="34" charset="-120"/>
                  <a:ea typeface="微軟正黑體" panose="020B0604030504040204" pitchFamily="34" charset="-120"/>
                </a:rPr>
                <a:t>主觀量表</a:t>
              </a:r>
              <a:endParaRPr lang="en-US" altLang="zh-TW" sz="1800" dirty="0">
                <a:solidFill>
                  <a:schemeClr val="tx1"/>
                </a:solidFill>
                <a:latin typeface="微軟正黑體" panose="020B0604030504040204" pitchFamily="34" charset="-120"/>
                <a:ea typeface="微軟正黑體" panose="020B0604030504040204" pitchFamily="34" charset="-120"/>
              </a:endParaRPr>
            </a:p>
          </p:txBody>
        </p:sp>
        <p:sp>
          <p:nvSpPr>
            <p:cNvPr id="42" name="矩形 41">
              <a:extLst>
                <a:ext uri="{FF2B5EF4-FFF2-40B4-BE49-F238E27FC236}">
                  <a16:creationId xmlns:a16="http://schemas.microsoft.com/office/drawing/2014/main" id="{CB6E568A-FD9C-460B-BFF9-56F621C8783A}"/>
                </a:ext>
              </a:extLst>
            </p:cNvPr>
            <p:cNvSpPr/>
            <p:nvPr/>
          </p:nvSpPr>
          <p:spPr>
            <a:xfrm>
              <a:off x="10294059" y="3300952"/>
              <a:ext cx="1356431" cy="549663"/>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zh-TW" altLang="en-US" sz="1800" dirty="0">
                  <a:solidFill>
                    <a:schemeClr val="tx1"/>
                  </a:solidFill>
                  <a:latin typeface="微軟正黑體" panose="020B0604030504040204" pitchFamily="34" charset="-120"/>
                  <a:ea typeface="微軟正黑體" panose="020B0604030504040204" pitchFamily="34" charset="-120"/>
                </a:rPr>
                <a:t>駕駛績效</a:t>
              </a:r>
              <a:endParaRPr lang="en-US" altLang="zh-TW" sz="1800" dirty="0">
                <a:solidFill>
                  <a:schemeClr val="tx1"/>
                </a:solidFill>
                <a:latin typeface="微軟正黑體" panose="020B0604030504040204" pitchFamily="34" charset="-120"/>
                <a:ea typeface="微軟正黑體" panose="020B0604030504040204" pitchFamily="34" charset="-120"/>
              </a:endParaRPr>
            </a:p>
          </p:txBody>
        </p:sp>
        <p:grpSp>
          <p:nvGrpSpPr>
            <p:cNvPr id="56" name="群組 55">
              <a:extLst>
                <a:ext uri="{FF2B5EF4-FFF2-40B4-BE49-F238E27FC236}">
                  <a16:creationId xmlns:a16="http://schemas.microsoft.com/office/drawing/2014/main" id="{B6FF37A4-56B8-4D3D-93E1-312A42AC9E28}"/>
                </a:ext>
              </a:extLst>
            </p:cNvPr>
            <p:cNvGrpSpPr/>
            <p:nvPr/>
          </p:nvGrpSpPr>
          <p:grpSpPr>
            <a:xfrm>
              <a:off x="8125897" y="1952801"/>
              <a:ext cx="286258" cy="1622982"/>
              <a:chOff x="8125897" y="1952801"/>
              <a:chExt cx="286258" cy="1622982"/>
            </a:xfrm>
          </p:grpSpPr>
          <p:cxnSp>
            <p:nvCxnSpPr>
              <p:cNvPr id="29" name="直線單箭頭接點 28">
                <a:extLst>
                  <a:ext uri="{FF2B5EF4-FFF2-40B4-BE49-F238E27FC236}">
                    <a16:creationId xmlns:a16="http://schemas.microsoft.com/office/drawing/2014/main" id="{9D9F1CB2-9E0B-4259-A11D-790576A68424}"/>
                  </a:ext>
                </a:extLst>
              </p:cNvPr>
              <p:cNvCxnSpPr>
                <a:cxnSpLocks/>
                <a:endCxn id="30" idx="1"/>
              </p:cNvCxnSpPr>
              <p:nvPr/>
            </p:nvCxnSpPr>
            <p:spPr>
              <a:xfrm>
                <a:off x="8125897" y="1952802"/>
                <a:ext cx="276530"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47" name="直線接點 46">
                <a:extLst>
                  <a:ext uri="{FF2B5EF4-FFF2-40B4-BE49-F238E27FC236}">
                    <a16:creationId xmlns:a16="http://schemas.microsoft.com/office/drawing/2014/main" id="{BF84FB48-EF98-418F-BB4D-C8167CC50B64}"/>
                  </a:ext>
                </a:extLst>
              </p:cNvPr>
              <p:cNvCxnSpPr>
                <a:cxnSpLocks/>
              </p:cNvCxnSpPr>
              <p:nvPr/>
            </p:nvCxnSpPr>
            <p:spPr>
              <a:xfrm>
                <a:off x="8125899" y="1952801"/>
                <a:ext cx="9726" cy="1622982"/>
              </a:xfrm>
              <a:prstGeom prst="line">
                <a:avLst/>
              </a:prstGeom>
              <a:ln w="19050"/>
            </p:spPr>
            <p:style>
              <a:lnRef idx="1">
                <a:schemeClr val="dk1"/>
              </a:lnRef>
              <a:fillRef idx="0">
                <a:schemeClr val="dk1"/>
              </a:fillRef>
              <a:effectRef idx="0">
                <a:schemeClr val="dk1"/>
              </a:effectRef>
              <a:fontRef idx="minor">
                <a:schemeClr val="tx1"/>
              </a:fontRef>
            </p:style>
          </p:cxnSp>
          <p:cxnSp>
            <p:nvCxnSpPr>
              <p:cNvPr id="49" name="直線單箭頭接點 48">
                <a:extLst>
                  <a:ext uri="{FF2B5EF4-FFF2-40B4-BE49-F238E27FC236}">
                    <a16:creationId xmlns:a16="http://schemas.microsoft.com/office/drawing/2014/main" id="{73A1AFA2-3DB8-448B-BF78-2753328957BE}"/>
                  </a:ext>
                </a:extLst>
              </p:cNvPr>
              <p:cNvCxnSpPr>
                <a:cxnSpLocks/>
              </p:cNvCxnSpPr>
              <p:nvPr/>
            </p:nvCxnSpPr>
            <p:spPr>
              <a:xfrm>
                <a:off x="8135625" y="3566490"/>
                <a:ext cx="276530"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grpSp>
        <p:cxnSp>
          <p:nvCxnSpPr>
            <p:cNvPr id="57" name="直線接點 56">
              <a:extLst>
                <a:ext uri="{FF2B5EF4-FFF2-40B4-BE49-F238E27FC236}">
                  <a16:creationId xmlns:a16="http://schemas.microsoft.com/office/drawing/2014/main" id="{64509164-A994-4959-8062-D06852632233}"/>
                </a:ext>
              </a:extLst>
            </p:cNvPr>
            <p:cNvCxnSpPr>
              <a:cxnSpLocks/>
            </p:cNvCxnSpPr>
            <p:nvPr/>
          </p:nvCxnSpPr>
          <p:spPr>
            <a:xfrm flipV="1">
              <a:off x="7654362" y="2729515"/>
              <a:ext cx="471340" cy="1302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直線單箭頭接點 58">
              <a:extLst>
                <a:ext uri="{FF2B5EF4-FFF2-40B4-BE49-F238E27FC236}">
                  <a16:creationId xmlns:a16="http://schemas.microsoft.com/office/drawing/2014/main" id="{50E6D41E-9EE5-4308-9F50-73FED65E1CAA}"/>
                </a:ext>
              </a:extLst>
            </p:cNvPr>
            <p:cNvCxnSpPr>
              <a:cxnSpLocks/>
            </p:cNvCxnSpPr>
            <p:nvPr/>
          </p:nvCxnSpPr>
          <p:spPr>
            <a:xfrm flipV="1">
              <a:off x="9758858" y="1952801"/>
              <a:ext cx="492553" cy="9293"/>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grpSp>
      <p:sp>
        <p:nvSpPr>
          <p:cNvPr id="33" name="文字方塊 32">
            <a:extLst>
              <a:ext uri="{FF2B5EF4-FFF2-40B4-BE49-F238E27FC236}">
                <a16:creationId xmlns:a16="http://schemas.microsoft.com/office/drawing/2014/main" id="{619FCC50-E003-4970-A383-87CBBAB4EA6A}"/>
              </a:ext>
            </a:extLst>
          </p:cNvPr>
          <p:cNvSpPr txBox="1"/>
          <p:nvPr/>
        </p:nvSpPr>
        <p:spPr>
          <a:xfrm>
            <a:off x="1293562" y="816473"/>
            <a:ext cx="9595150" cy="369332"/>
          </a:xfrm>
          <a:prstGeom prst="rect">
            <a:avLst/>
          </a:prstGeom>
          <a:noFill/>
          <a:ln w="19050">
            <a:noFill/>
          </a:ln>
        </p:spPr>
        <p:txBody>
          <a:bodyPr wrap="square" rtlCol="0">
            <a:spAutoFit/>
          </a:bodyPr>
          <a:lstStyle/>
          <a:p>
            <a:r>
              <a:rPr lang="zh-TW" altLang="en-US" dirty="0">
                <a:latin typeface="微軟正黑體" panose="020B0604030504040204" pitchFamily="34" charset="-120"/>
                <a:ea typeface="微軟正黑體" panose="020B0604030504040204" pitchFamily="34" charset="-120"/>
              </a:rPr>
              <a:t>題目：從自動化接管後速度感知對駕駛行為之影響</a:t>
            </a:r>
          </a:p>
        </p:txBody>
      </p:sp>
    </p:spTree>
    <p:extLst>
      <p:ext uri="{BB962C8B-B14F-4D97-AF65-F5344CB8AC3E}">
        <p14:creationId xmlns:p14="http://schemas.microsoft.com/office/powerpoint/2010/main" val="2125175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圓角 7">
            <a:extLst>
              <a:ext uri="{FF2B5EF4-FFF2-40B4-BE49-F238E27FC236}">
                <a16:creationId xmlns:a16="http://schemas.microsoft.com/office/drawing/2014/main" id="{6F61B689-1895-4AAD-8BCD-B571C160A73F}"/>
              </a:ext>
            </a:extLst>
          </p:cNvPr>
          <p:cNvSpPr/>
          <p:nvPr/>
        </p:nvSpPr>
        <p:spPr>
          <a:xfrm>
            <a:off x="250517" y="1138335"/>
            <a:ext cx="11705824" cy="5525502"/>
          </a:xfrm>
          <a:prstGeom prst="roundRect">
            <a:avLst>
              <a:gd name="adj" fmla="val 876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 name="投影片編號版面配置區 3">
            <a:extLst>
              <a:ext uri="{FF2B5EF4-FFF2-40B4-BE49-F238E27FC236}">
                <a16:creationId xmlns:a16="http://schemas.microsoft.com/office/drawing/2014/main" id="{CE932386-31EE-499D-83A8-905918CB9711}"/>
              </a:ext>
            </a:extLst>
          </p:cNvPr>
          <p:cNvSpPr>
            <a:spLocks noGrp="1"/>
          </p:cNvSpPr>
          <p:nvPr>
            <p:ph type="sldNum" sz="quarter" idx="12"/>
          </p:nvPr>
        </p:nvSpPr>
        <p:spPr/>
        <p:txBody>
          <a:bodyPr/>
          <a:lstStyle/>
          <a:p>
            <a:fld id="{70CCEE11-ED14-124A-A67C-225DB931776F}" type="slidenum">
              <a:rPr kumimoji="1" lang="zh-TW" altLang="en-US" smtClean="0"/>
              <a:t>3</a:t>
            </a:fld>
            <a:endParaRPr kumimoji="1" lang="zh-TW" altLang="en-US"/>
          </a:p>
        </p:txBody>
      </p:sp>
      <p:pic>
        <p:nvPicPr>
          <p:cNvPr id="3" name="圖片 2">
            <a:extLst>
              <a:ext uri="{FF2B5EF4-FFF2-40B4-BE49-F238E27FC236}">
                <a16:creationId xmlns:a16="http://schemas.microsoft.com/office/drawing/2014/main" id="{790E60BF-19C2-C343-ABCC-D8ED568B79F3}"/>
              </a:ext>
            </a:extLst>
          </p:cNvPr>
          <p:cNvPicPr>
            <a:picLocks noChangeAspect="1"/>
          </p:cNvPicPr>
          <p:nvPr/>
        </p:nvPicPr>
        <p:blipFill>
          <a:blip r:embed="rId3"/>
          <a:stretch>
            <a:fillRect/>
          </a:stretch>
        </p:blipFill>
        <p:spPr>
          <a:xfrm>
            <a:off x="250517" y="194163"/>
            <a:ext cx="828000" cy="828000"/>
          </a:xfrm>
          <a:prstGeom prst="rect">
            <a:avLst/>
          </a:prstGeom>
        </p:spPr>
      </p:pic>
      <p:sp>
        <p:nvSpPr>
          <p:cNvPr id="12" name="矩形 11">
            <a:extLst>
              <a:ext uri="{FF2B5EF4-FFF2-40B4-BE49-F238E27FC236}">
                <a16:creationId xmlns:a16="http://schemas.microsoft.com/office/drawing/2014/main" id="{61D0293D-8B11-D54B-8882-061306A12909}"/>
              </a:ext>
            </a:extLst>
          </p:cNvPr>
          <p:cNvSpPr/>
          <p:nvPr/>
        </p:nvSpPr>
        <p:spPr>
          <a:xfrm>
            <a:off x="1306688" y="648505"/>
            <a:ext cx="1800000" cy="265896"/>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a:extLst>
              <a:ext uri="{FF2B5EF4-FFF2-40B4-BE49-F238E27FC236}">
                <a16:creationId xmlns:a16="http://schemas.microsoft.com/office/drawing/2014/main" id="{BF59E6C8-4257-074B-9B9C-3CBD244D6396}"/>
              </a:ext>
            </a:extLst>
          </p:cNvPr>
          <p:cNvSpPr/>
          <p:nvPr/>
        </p:nvSpPr>
        <p:spPr>
          <a:xfrm>
            <a:off x="1306688" y="194163"/>
            <a:ext cx="6417142" cy="840230"/>
          </a:xfrm>
          <a:prstGeom prst="rect">
            <a:avLst/>
          </a:prstGeom>
        </p:spPr>
        <p:txBody>
          <a:bodyPr vert="horz" lIns="91440" tIns="45720" rIns="91440" bIns="45720" rtlCol="0" anchor="ctr">
            <a:normAutofit/>
          </a:bodyPr>
          <a:lstStyle/>
          <a:p>
            <a:r>
              <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簡介</a:t>
            </a:r>
          </a:p>
        </p:txBody>
      </p:sp>
      <p:sp>
        <p:nvSpPr>
          <p:cNvPr id="79" name="矩形 78">
            <a:extLst>
              <a:ext uri="{FF2B5EF4-FFF2-40B4-BE49-F238E27FC236}">
                <a16:creationId xmlns:a16="http://schemas.microsoft.com/office/drawing/2014/main" id="{9731B099-7031-4FCE-B4C9-F760CD101898}"/>
              </a:ext>
            </a:extLst>
          </p:cNvPr>
          <p:cNvSpPr/>
          <p:nvPr/>
        </p:nvSpPr>
        <p:spPr>
          <a:xfrm>
            <a:off x="664517" y="1450250"/>
            <a:ext cx="10689283" cy="3902479"/>
          </a:xfrm>
          <a:prstGeom prst="rect">
            <a:avLst/>
          </a:prstGeom>
        </p:spPr>
        <p:txBody>
          <a:bodyPr wrap="square">
            <a:spAutoFit/>
          </a:bodyPr>
          <a:lstStyle/>
          <a:p>
            <a:pPr marL="342900" indent="-342900">
              <a:lnSpc>
                <a:spcPct val="150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進一步探索情境警覺下降假設，</a:t>
            </a:r>
            <a:r>
              <a:rPr lang="en-US" altLang="zh-TW" sz="2400" dirty="0">
                <a:latin typeface="微軟正黑體" panose="020B0604030504040204" pitchFamily="34" charset="-120"/>
                <a:ea typeface="微軟正黑體" panose="020B0604030504040204" pitchFamily="34" charset="-120"/>
              </a:rPr>
              <a:t>Merat </a:t>
            </a:r>
            <a:r>
              <a:rPr lang="zh-TW" altLang="en-US" sz="2400" dirty="0">
                <a:latin typeface="微軟正黑體" panose="020B0604030504040204" pitchFamily="34" charset="-120"/>
                <a:ea typeface="微軟正黑體" panose="020B0604030504040204" pitchFamily="34" charset="-120"/>
              </a:rPr>
              <a:t>等人 </a:t>
            </a:r>
            <a:r>
              <a:rPr lang="en-US" altLang="zh-TW" sz="2400" dirty="0">
                <a:latin typeface="微軟正黑體" panose="020B0604030504040204" pitchFamily="34" charset="-120"/>
                <a:ea typeface="微軟正黑體" panose="020B0604030504040204" pitchFamily="34" charset="-120"/>
              </a:rPr>
              <a:t>(2014)</a:t>
            </a:r>
            <a:r>
              <a:rPr lang="zh-TW" altLang="en-US" sz="2400" dirty="0">
                <a:latin typeface="微軟正黑體" panose="020B0604030504040204" pitchFamily="34" charset="-120"/>
                <a:ea typeface="微軟正黑體" panose="020B0604030504040204" pitchFamily="34" charset="-120"/>
              </a:rPr>
              <a:t> 檢查了規則和不規則間隔發生的切換。在常規交接條件下，對道路狀況的注意力更高且更穩定，而在不規則條件下的駕駛員更容易被環境干擾物所吸引。</a:t>
            </a:r>
            <a:endParaRPr lang="en-US" altLang="zh-TW" sz="2400" dirty="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接管後，無論處於規則和不規則狀態，駕駛員都需要花費 </a:t>
            </a:r>
            <a:r>
              <a:rPr lang="en-US" altLang="zh-TW" sz="2400" dirty="0">
                <a:latin typeface="微軟正黑體" panose="020B0604030504040204" pitchFamily="34" charset="-120"/>
                <a:ea typeface="微軟正黑體" panose="020B0604030504040204" pitchFamily="34" charset="-120"/>
              </a:rPr>
              <a:t>35-40 </a:t>
            </a:r>
            <a:r>
              <a:rPr lang="zh-TW" altLang="en-US" sz="2400" dirty="0">
                <a:latin typeface="微軟正黑體" panose="020B0604030504040204" pitchFamily="34" charset="-120"/>
                <a:ea typeface="微軟正黑體" panose="020B0604030504040204" pitchFamily="34" charset="-120"/>
              </a:rPr>
              <a:t>秒的時間來穩定橫向車道控制。作者強調，大多數“現實生活”的交接情況可能是不可預測的，因此需要未來的研究來確定如何重新獲得情況意識並更有效地實現手動駕駛接管。</a:t>
            </a:r>
          </a:p>
        </p:txBody>
      </p:sp>
    </p:spTree>
    <p:extLst>
      <p:ext uri="{BB962C8B-B14F-4D97-AF65-F5344CB8AC3E}">
        <p14:creationId xmlns:p14="http://schemas.microsoft.com/office/powerpoint/2010/main" val="30808107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圓角 8">
            <a:extLst>
              <a:ext uri="{FF2B5EF4-FFF2-40B4-BE49-F238E27FC236}">
                <a16:creationId xmlns:a16="http://schemas.microsoft.com/office/drawing/2014/main" id="{53CDC1F3-FC86-431E-940A-A5AED82C11E7}"/>
              </a:ext>
            </a:extLst>
          </p:cNvPr>
          <p:cNvSpPr/>
          <p:nvPr/>
        </p:nvSpPr>
        <p:spPr>
          <a:xfrm>
            <a:off x="250517" y="4798892"/>
            <a:ext cx="11705824" cy="1904047"/>
          </a:xfrm>
          <a:prstGeom prst="round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矩形: 圓角 7">
            <a:extLst>
              <a:ext uri="{FF2B5EF4-FFF2-40B4-BE49-F238E27FC236}">
                <a16:creationId xmlns:a16="http://schemas.microsoft.com/office/drawing/2014/main" id="{6F61B689-1895-4AAD-8BCD-B571C160A73F}"/>
              </a:ext>
            </a:extLst>
          </p:cNvPr>
          <p:cNvSpPr/>
          <p:nvPr/>
        </p:nvSpPr>
        <p:spPr>
          <a:xfrm>
            <a:off x="250517" y="1276336"/>
            <a:ext cx="11705824" cy="3431460"/>
          </a:xfrm>
          <a:prstGeom prst="roundRect">
            <a:avLst>
              <a:gd name="adj" fmla="val 876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 name="投影片編號版面配置區 3">
            <a:extLst>
              <a:ext uri="{FF2B5EF4-FFF2-40B4-BE49-F238E27FC236}">
                <a16:creationId xmlns:a16="http://schemas.microsoft.com/office/drawing/2014/main" id="{CE932386-31EE-499D-83A8-905918CB9711}"/>
              </a:ext>
            </a:extLst>
          </p:cNvPr>
          <p:cNvSpPr>
            <a:spLocks noGrp="1"/>
          </p:cNvSpPr>
          <p:nvPr>
            <p:ph type="sldNum" sz="quarter" idx="12"/>
          </p:nvPr>
        </p:nvSpPr>
        <p:spPr/>
        <p:txBody>
          <a:bodyPr/>
          <a:lstStyle/>
          <a:p>
            <a:fld id="{70CCEE11-ED14-124A-A67C-225DB931776F}" type="slidenum">
              <a:rPr kumimoji="1" lang="zh-TW" altLang="en-US" smtClean="0"/>
              <a:t>4</a:t>
            </a:fld>
            <a:endParaRPr kumimoji="1" lang="zh-TW" altLang="en-US"/>
          </a:p>
        </p:txBody>
      </p:sp>
      <p:pic>
        <p:nvPicPr>
          <p:cNvPr id="3" name="圖片 2">
            <a:extLst>
              <a:ext uri="{FF2B5EF4-FFF2-40B4-BE49-F238E27FC236}">
                <a16:creationId xmlns:a16="http://schemas.microsoft.com/office/drawing/2014/main" id="{790E60BF-19C2-C343-ABCC-D8ED568B79F3}"/>
              </a:ext>
            </a:extLst>
          </p:cNvPr>
          <p:cNvPicPr>
            <a:picLocks noChangeAspect="1"/>
          </p:cNvPicPr>
          <p:nvPr/>
        </p:nvPicPr>
        <p:blipFill>
          <a:blip r:embed="rId3"/>
          <a:stretch>
            <a:fillRect/>
          </a:stretch>
        </p:blipFill>
        <p:spPr>
          <a:xfrm>
            <a:off x="250517" y="194163"/>
            <a:ext cx="828000" cy="828000"/>
          </a:xfrm>
          <a:prstGeom prst="rect">
            <a:avLst/>
          </a:prstGeom>
        </p:spPr>
      </p:pic>
      <p:sp>
        <p:nvSpPr>
          <p:cNvPr id="12" name="矩形 11">
            <a:extLst>
              <a:ext uri="{FF2B5EF4-FFF2-40B4-BE49-F238E27FC236}">
                <a16:creationId xmlns:a16="http://schemas.microsoft.com/office/drawing/2014/main" id="{61D0293D-8B11-D54B-8882-061306A12909}"/>
              </a:ext>
            </a:extLst>
          </p:cNvPr>
          <p:cNvSpPr/>
          <p:nvPr/>
        </p:nvSpPr>
        <p:spPr>
          <a:xfrm>
            <a:off x="1306688" y="648505"/>
            <a:ext cx="1800000" cy="265896"/>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a:extLst>
              <a:ext uri="{FF2B5EF4-FFF2-40B4-BE49-F238E27FC236}">
                <a16:creationId xmlns:a16="http://schemas.microsoft.com/office/drawing/2014/main" id="{BF59E6C8-4257-074B-9B9C-3CBD244D6396}"/>
              </a:ext>
            </a:extLst>
          </p:cNvPr>
          <p:cNvSpPr/>
          <p:nvPr/>
        </p:nvSpPr>
        <p:spPr>
          <a:xfrm>
            <a:off x="1306688" y="194163"/>
            <a:ext cx="6417142" cy="840230"/>
          </a:xfrm>
          <a:prstGeom prst="rect">
            <a:avLst/>
          </a:prstGeom>
        </p:spPr>
        <p:txBody>
          <a:bodyPr vert="horz" lIns="91440" tIns="45720" rIns="91440" bIns="45720" rtlCol="0" anchor="ctr">
            <a:normAutofit/>
          </a:bodyPr>
          <a:lstStyle/>
          <a:p>
            <a:r>
              <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簡介</a:t>
            </a:r>
          </a:p>
        </p:txBody>
      </p:sp>
      <p:sp>
        <p:nvSpPr>
          <p:cNvPr id="79" name="矩形 78">
            <a:extLst>
              <a:ext uri="{FF2B5EF4-FFF2-40B4-BE49-F238E27FC236}">
                <a16:creationId xmlns:a16="http://schemas.microsoft.com/office/drawing/2014/main" id="{9731B099-7031-4FCE-B4C9-F760CD101898}"/>
              </a:ext>
            </a:extLst>
          </p:cNvPr>
          <p:cNvSpPr/>
          <p:nvPr/>
        </p:nvSpPr>
        <p:spPr>
          <a:xfrm>
            <a:off x="751358" y="1396328"/>
            <a:ext cx="10689283" cy="5564472"/>
          </a:xfrm>
          <a:prstGeom prst="rect">
            <a:avLst/>
          </a:prstGeom>
        </p:spPr>
        <p:txBody>
          <a:bodyPr wrap="square">
            <a:spAutoFit/>
          </a:bodyPr>
          <a:lstStyle/>
          <a:p>
            <a:pPr marL="342900" indent="-342900">
              <a:lnSpc>
                <a:spcPct val="150000"/>
              </a:lnSpc>
              <a:buFont typeface="Arial" panose="020B0604020202020204" pitchFamily="34" charset="0"/>
              <a:buChar char="•"/>
            </a:pPr>
            <a:r>
              <a:rPr lang="en-US" altLang="zh-TW" sz="2400" dirty="0">
                <a:solidFill>
                  <a:srgbClr val="202122"/>
                </a:solidFill>
                <a:latin typeface="微軟正黑體" panose="020B0604030504040204" pitchFamily="34" charset="-120"/>
                <a:ea typeface="微軟正黑體" panose="020B0604030504040204" pitchFamily="34" charset="-120"/>
              </a:rPr>
              <a:t>Gold </a:t>
            </a:r>
            <a:r>
              <a:rPr lang="zh-TW" altLang="en-US" sz="2400" dirty="0">
                <a:solidFill>
                  <a:srgbClr val="202122"/>
                </a:solidFill>
                <a:latin typeface="微軟正黑體" panose="020B0604030504040204" pitchFamily="34" charset="-120"/>
                <a:ea typeface="微軟正黑體" panose="020B0604030504040204" pitchFamily="34" charset="-120"/>
              </a:rPr>
              <a:t>等人測試了 </a:t>
            </a:r>
            <a:r>
              <a:rPr lang="en-US" altLang="zh-TW" sz="2400" dirty="0">
                <a:solidFill>
                  <a:srgbClr val="202122"/>
                </a:solidFill>
                <a:latin typeface="微軟正黑體" panose="020B0604030504040204" pitchFamily="34" charset="-120"/>
                <a:ea typeface="微軟正黑體" panose="020B0604030504040204" pitchFamily="34" charset="-120"/>
              </a:rPr>
              <a:t>72 </a:t>
            </a:r>
            <a:r>
              <a:rPr lang="zh-TW" altLang="en-US" sz="2400" dirty="0">
                <a:solidFill>
                  <a:srgbClr val="202122"/>
                </a:solidFill>
                <a:latin typeface="微軟正黑體" panose="020B0604030504040204" pitchFamily="34" charset="-120"/>
                <a:ea typeface="微軟正黑體" panose="020B0604030504040204" pitchFamily="34" charset="-120"/>
              </a:rPr>
              <a:t>名參與者，在涉及不同程度的交通密度的情況下接管後必須立即進行操作。與較低的交通密度條件相比，較高的交通密度導致更長的接管時間和更容易發生碰撞，接管請求之前的次要任務的性能僅影響接管質量而不是時間。</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在不同駕駛條件（例如，不同速度、不同環境）下重新控制和嘗試恢復高度自主車輛的安全和高效手動駕駛時，需要對行為和性能進行更多研究。</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本研究調查了在低速城市內（</a:t>
            </a:r>
            <a:r>
              <a:rPr lang="en-US" altLang="zh-TW" sz="2400" dirty="0">
                <a:solidFill>
                  <a:srgbClr val="202122"/>
                </a:solidFill>
                <a:latin typeface="微軟正黑體" panose="020B0604030504040204" pitchFamily="34" charset="-120"/>
                <a:ea typeface="微軟正黑體" panose="020B0604030504040204" pitchFamily="34" charset="-120"/>
              </a:rPr>
              <a:t>20 ~</a:t>
            </a:r>
            <a:r>
              <a:rPr lang="zh-TW" altLang="en-US" sz="2400" dirty="0">
                <a:solidFill>
                  <a:srgbClr val="202122"/>
                </a:solidFill>
                <a:latin typeface="微軟正黑體" panose="020B0604030504040204" pitchFamily="34" charset="-120"/>
                <a:ea typeface="微軟正黑體" panose="020B0604030504040204" pitchFamily="34" charset="-120"/>
              </a:rPr>
              <a:t> </a:t>
            </a:r>
            <a:r>
              <a:rPr lang="en-US" altLang="zh-TW" sz="2400" dirty="0">
                <a:solidFill>
                  <a:srgbClr val="202122"/>
                </a:solidFill>
                <a:latin typeface="微軟正黑體" panose="020B0604030504040204" pitchFamily="34" charset="-120"/>
                <a:ea typeface="微軟正黑體" panose="020B0604030504040204" pitchFamily="34" charset="-120"/>
              </a:rPr>
              <a:t>30 </a:t>
            </a:r>
            <a:r>
              <a:rPr lang="zh-TW" altLang="en-US" sz="2400" dirty="0">
                <a:solidFill>
                  <a:srgbClr val="202122"/>
                </a:solidFill>
                <a:latin typeface="微軟正黑體" panose="020B0604030504040204" pitchFamily="34" charset="-120"/>
                <a:ea typeface="微軟正黑體" panose="020B0604030504040204" pitchFamily="34" charset="-120"/>
              </a:rPr>
              <a:t>英里</a:t>
            </a:r>
            <a:r>
              <a:rPr lang="en-US" altLang="zh-TW" sz="2400"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小時）和相對較高速度的城外（</a:t>
            </a:r>
            <a:r>
              <a:rPr lang="en-US" altLang="zh-TW" sz="2400" dirty="0">
                <a:solidFill>
                  <a:srgbClr val="202122"/>
                </a:solidFill>
                <a:latin typeface="微軟正黑體" panose="020B0604030504040204" pitchFamily="34" charset="-120"/>
                <a:ea typeface="微軟正黑體" panose="020B0604030504040204" pitchFamily="34" charset="-120"/>
              </a:rPr>
              <a:t>40 ~</a:t>
            </a:r>
            <a:r>
              <a:rPr lang="zh-TW" altLang="en-US" sz="2400" dirty="0">
                <a:solidFill>
                  <a:srgbClr val="202122"/>
                </a:solidFill>
                <a:latin typeface="微軟正黑體" panose="020B0604030504040204" pitchFamily="34" charset="-120"/>
                <a:ea typeface="微軟正黑體" panose="020B0604030504040204" pitchFamily="34" charset="-120"/>
              </a:rPr>
              <a:t> </a:t>
            </a:r>
            <a:r>
              <a:rPr lang="en-US" altLang="zh-TW" sz="2400" dirty="0">
                <a:solidFill>
                  <a:srgbClr val="202122"/>
                </a:solidFill>
                <a:latin typeface="微軟正黑體" panose="020B0604030504040204" pitchFamily="34" charset="-120"/>
                <a:ea typeface="微軟正黑體" panose="020B0604030504040204" pitchFamily="34" charset="-120"/>
              </a:rPr>
              <a:t>50 </a:t>
            </a:r>
            <a:r>
              <a:rPr lang="zh-TW" altLang="en-US" sz="2400" dirty="0">
                <a:solidFill>
                  <a:srgbClr val="202122"/>
                </a:solidFill>
                <a:latin typeface="微軟正黑體" panose="020B0604030504040204" pitchFamily="34" charset="-120"/>
                <a:ea typeface="微軟正黑體" panose="020B0604030504040204" pitchFamily="34" charset="-120"/>
              </a:rPr>
              <a:t>英里</a:t>
            </a:r>
            <a:r>
              <a:rPr lang="en-US" altLang="zh-TW" sz="2400"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小時）自動和手動模式之間頻繁切換時的接管和移交駕駛行為。</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endParaRPr lang="en-US" altLang="zh-TW" sz="2400" dirty="0">
              <a:solidFill>
                <a:srgbClr val="202122"/>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649348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圓角 7">
            <a:extLst>
              <a:ext uri="{FF2B5EF4-FFF2-40B4-BE49-F238E27FC236}">
                <a16:creationId xmlns:a16="http://schemas.microsoft.com/office/drawing/2014/main" id="{6F61B689-1895-4AAD-8BCD-B571C160A73F}"/>
              </a:ext>
            </a:extLst>
          </p:cNvPr>
          <p:cNvSpPr/>
          <p:nvPr/>
        </p:nvSpPr>
        <p:spPr>
          <a:xfrm>
            <a:off x="250517" y="1138335"/>
            <a:ext cx="11705824" cy="5525502"/>
          </a:xfrm>
          <a:prstGeom prst="roundRect">
            <a:avLst>
              <a:gd name="adj" fmla="val 876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 name="投影片編號版面配置區 3">
            <a:extLst>
              <a:ext uri="{FF2B5EF4-FFF2-40B4-BE49-F238E27FC236}">
                <a16:creationId xmlns:a16="http://schemas.microsoft.com/office/drawing/2014/main" id="{CE932386-31EE-499D-83A8-905918CB9711}"/>
              </a:ext>
            </a:extLst>
          </p:cNvPr>
          <p:cNvSpPr>
            <a:spLocks noGrp="1"/>
          </p:cNvSpPr>
          <p:nvPr>
            <p:ph type="sldNum" sz="quarter" idx="12"/>
          </p:nvPr>
        </p:nvSpPr>
        <p:spPr/>
        <p:txBody>
          <a:bodyPr/>
          <a:lstStyle/>
          <a:p>
            <a:fld id="{70CCEE11-ED14-124A-A67C-225DB931776F}" type="slidenum">
              <a:rPr kumimoji="1" lang="zh-TW" altLang="en-US" smtClean="0"/>
              <a:t>5</a:t>
            </a:fld>
            <a:endParaRPr kumimoji="1" lang="zh-TW" altLang="en-US"/>
          </a:p>
        </p:txBody>
      </p:sp>
      <p:pic>
        <p:nvPicPr>
          <p:cNvPr id="3" name="圖片 2">
            <a:extLst>
              <a:ext uri="{FF2B5EF4-FFF2-40B4-BE49-F238E27FC236}">
                <a16:creationId xmlns:a16="http://schemas.microsoft.com/office/drawing/2014/main" id="{790E60BF-19C2-C343-ABCC-D8ED568B79F3}"/>
              </a:ext>
            </a:extLst>
          </p:cNvPr>
          <p:cNvPicPr>
            <a:picLocks noChangeAspect="1"/>
          </p:cNvPicPr>
          <p:nvPr/>
        </p:nvPicPr>
        <p:blipFill>
          <a:blip r:embed="rId3"/>
          <a:stretch>
            <a:fillRect/>
          </a:stretch>
        </p:blipFill>
        <p:spPr>
          <a:xfrm>
            <a:off x="250517" y="194163"/>
            <a:ext cx="828000" cy="828000"/>
          </a:xfrm>
          <a:prstGeom prst="rect">
            <a:avLst/>
          </a:prstGeom>
        </p:spPr>
      </p:pic>
      <p:sp>
        <p:nvSpPr>
          <p:cNvPr id="12" name="矩形 11">
            <a:extLst>
              <a:ext uri="{FF2B5EF4-FFF2-40B4-BE49-F238E27FC236}">
                <a16:creationId xmlns:a16="http://schemas.microsoft.com/office/drawing/2014/main" id="{61D0293D-8B11-D54B-8882-061306A12909}"/>
              </a:ext>
            </a:extLst>
          </p:cNvPr>
          <p:cNvSpPr/>
          <p:nvPr/>
        </p:nvSpPr>
        <p:spPr>
          <a:xfrm>
            <a:off x="1306687" y="648505"/>
            <a:ext cx="3405271" cy="265896"/>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a:extLst>
              <a:ext uri="{FF2B5EF4-FFF2-40B4-BE49-F238E27FC236}">
                <a16:creationId xmlns:a16="http://schemas.microsoft.com/office/drawing/2014/main" id="{BF59E6C8-4257-074B-9B9C-3CBD244D6396}"/>
              </a:ext>
            </a:extLst>
          </p:cNvPr>
          <p:cNvSpPr/>
          <p:nvPr/>
        </p:nvSpPr>
        <p:spPr>
          <a:xfrm>
            <a:off x="1306688" y="194163"/>
            <a:ext cx="6417142" cy="840230"/>
          </a:xfrm>
          <a:prstGeom prst="rect">
            <a:avLst/>
          </a:prstGeom>
        </p:spPr>
        <p:txBody>
          <a:bodyPr vert="horz" lIns="91440" tIns="45720" rIns="91440" bIns="45720" rtlCol="0" anchor="ctr">
            <a:normAutofit/>
          </a:bodyPr>
          <a:lstStyle/>
          <a:p>
            <a:r>
              <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方法</a:t>
            </a:r>
            <a:r>
              <a:rPr lang="en-US" altLang="zh-TW"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參與者</a:t>
            </a:r>
          </a:p>
        </p:txBody>
      </p:sp>
      <p:sp>
        <p:nvSpPr>
          <p:cNvPr id="79" name="矩形 78">
            <a:extLst>
              <a:ext uri="{FF2B5EF4-FFF2-40B4-BE49-F238E27FC236}">
                <a16:creationId xmlns:a16="http://schemas.microsoft.com/office/drawing/2014/main" id="{9731B099-7031-4FCE-B4C9-F760CD101898}"/>
              </a:ext>
            </a:extLst>
          </p:cNvPr>
          <p:cNvSpPr/>
          <p:nvPr/>
        </p:nvSpPr>
        <p:spPr>
          <a:xfrm>
            <a:off x="664517" y="1450250"/>
            <a:ext cx="10689283" cy="3902479"/>
          </a:xfrm>
          <a:prstGeom prst="rect">
            <a:avLst/>
          </a:prstGeom>
        </p:spPr>
        <p:txBody>
          <a:bodyPr wrap="square">
            <a:spAutoFit/>
          </a:bodyPr>
          <a:lstStyle/>
          <a:p>
            <a:pPr marL="342900" indent="-342900">
              <a:lnSpc>
                <a:spcPct val="150000"/>
              </a:lnSpc>
              <a:buFont typeface="Arial" panose="020B0604020202020204" pitchFamily="34" charset="0"/>
              <a:buChar char="•"/>
            </a:pPr>
            <a:r>
              <a:rPr lang="en-US" altLang="zh-TW" sz="2400" dirty="0">
                <a:solidFill>
                  <a:srgbClr val="202122"/>
                </a:solidFill>
                <a:latin typeface="微軟正黑體" panose="020B0604030504040204" pitchFamily="34" charset="-120"/>
                <a:ea typeface="微軟正黑體" panose="020B0604030504040204" pitchFamily="34" charset="-120"/>
              </a:rPr>
              <a:t>31 </a:t>
            </a:r>
            <a:r>
              <a:rPr lang="zh-TW" altLang="en-US" sz="2400" dirty="0">
                <a:solidFill>
                  <a:srgbClr val="202122"/>
                </a:solidFill>
                <a:latin typeface="微軟正黑體" panose="020B0604030504040204" pitchFamily="34" charset="-120"/>
                <a:ea typeface="微軟正黑體" panose="020B0604030504040204" pitchFamily="34" charset="-120"/>
              </a:rPr>
              <a:t>人參加了此次活動，其中男性 </a:t>
            </a:r>
            <a:r>
              <a:rPr lang="en-US" altLang="zh-TW" sz="2400" dirty="0">
                <a:solidFill>
                  <a:srgbClr val="202122"/>
                </a:solidFill>
                <a:latin typeface="微軟正黑體" panose="020B0604030504040204" pitchFamily="34" charset="-120"/>
                <a:ea typeface="微軟正黑體" panose="020B0604030504040204" pitchFamily="34" charset="-120"/>
              </a:rPr>
              <a:t>16 </a:t>
            </a:r>
            <a:r>
              <a:rPr lang="zh-TW" altLang="en-US" sz="2400" dirty="0">
                <a:solidFill>
                  <a:srgbClr val="202122"/>
                </a:solidFill>
                <a:latin typeface="微軟正黑體" panose="020B0604030504040204" pitchFamily="34" charset="-120"/>
                <a:ea typeface="微軟正黑體" panose="020B0604030504040204" pitchFamily="34" charset="-120"/>
              </a:rPr>
              <a:t>例，女性 </a:t>
            </a:r>
            <a:r>
              <a:rPr lang="en-US" altLang="zh-TW" sz="2400" dirty="0">
                <a:solidFill>
                  <a:srgbClr val="202122"/>
                </a:solidFill>
                <a:latin typeface="微軟正黑體" panose="020B0604030504040204" pitchFamily="34" charset="-120"/>
                <a:ea typeface="微軟正黑體" panose="020B0604030504040204" pitchFamily="34" charset="-120"/>
              </a:rPr>
              <a:t>15 </a:t>
            </a:r>
            <a:r>
              <a:rPr lang="zh-TW" altLang="en-US" sz="2400" dirty="0">
                <a:solidFill>
                  <a:srgbClr val="202122"/>
                </a:solidFill>
                <a:latin typeface="微軟正黑體" panose="020B0604030504040204" pitchFamily="34" charset="-120"/>
                <a:ea typeface="微軟正黑體" panose="020B0604030504040204" pitchFamily="34" charset="-120"/>
              </a:rPr>
              <a:t>例。</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為西英格蘭大學 </a:t>
            </a:r>
            <a:r>
              <a:rPr lang="en-US" altLang="zh-TW" sz="2400" dirty="0">
                <a:solidFill>
                  <a:srgbClr val="202122"/>
                </a:solidFill>
                <a:latin typeface="微軟正黑體" panose="020B0604030504040204" pitchFamily="34" charset="-120"/>
                <a:ea typeface="微軟正黑體" panose="020B0604030504040204" pitchFamily="34" charset="-120"/>
              </a:rPr>
              <a:t>(University of the West of England) </a:t>
            </a:r>
            <a:r>
              <a:rPr lang="zh-TW" altLang="en-US" sz="2400" dirty="0">
                <a:solidFill>
                  <a:srgbClr val="202122"/>
                </a:solidFill>
                <a:latin typeface="微軟正黑體" panose="020B0604030504040204" pitchFamily="34" charset="-120"/>
                <a:ea typeface="微軟正黑體" panose="020B0604030504040204" pitchFamily="34" charset="-120"/>
              </a:rPr>
              <a:t>與布里斯托爾大學（</a:t>
            </a:r>
            <a:r>
              <a:rPr lang="en-US" altLang="zh-TW" sz="2400" dirty="0">
                <a:solidFill>
                  <a:srgbClr val="202122"/>
                </a:solidFill>
                <a:latin typeface="微軟正黑體" panose="020B0604030504040204" pitchFamily="34" charset="-120"/>
                <a:ea typeface="微軟正黑體" panose="020B0604030504040204" pitchFamily="34" charset="-120"/>
              </a:rPr>
              <a:t>University of Bristol</a:t>
            </a:r>
            <a:r>
              <a:rPr lang="zh-TW" altLang="en-US" sz="2400" dirty="0">
                <a:solidFill>
                  <a:srgbClr val="202122"/>
                </a:solidFill>
                <a:latin typeface="微軟正黑體" panose="020B0604030504040204" pitchFamily="34" charset="-120"/>
                <a:ea typeface="微軟正黑體" panose="020B0604030504040204" pitchFamily="34" charset="-120"/>
              </a:rPr>
              <a:t>）的教職員工和學生。</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年齡範圍為 </a:t>
            </a:r>
            <a:r>
              <a:rPr lang="en-US" altLang="zh-TW" sz="2400" dirty="0">
                <a:solidFill>
                  <a:srgbClr val="202122"/>
                </a:solidFill>
                <a:latin typeface="微軟正黑體" panose="020B0604030504040204" pitchFamily="34" charset="-120"/>
                <a:ea typeface="微軟正黑體" panose="020B0604030504040204" pitchFamily="34" charset="-120"/>
              </a:rPr>
              <a:t>18 </a:t>
            </a:r>
            <a:r>
              <a:rPr lang="zh-TW" altLang="en-US" sz="2400" dirty="0">
                <a:solidFill>
                  <a:srgbClr val="202122"/>
                </a:solidFill>
                <a:latin typeface="微軟正黑體" panose="020B0604030504040204" pitchFamily="34" charset="-120"/>
                <a:ea typeface="微軟正黑體" panose="020B0604030504040204" pitchFamily="34" charset="-120"/>
              </a:rPr>
              <a:t>至 </a:t>
            </a:r>
            <a:r>
              <a:rPr lang="en-US" altLang="zh-TW" sz="2400" dirty="0">
                <a:solidFill>
                  <a:srgbClr val="202122"/>
                </a:solidFill>
                <a:latin typeface="微軟正黑體" panose="020B0604030504040204" pitchFamily="34" charset="-120"/>
                <a:ea typeface="微軟正黑體" panose="020B0604030504040204" pitchFamily="34" charset="-120"/>
              </a:rPr>
              <a:t>69 </a:t>
            </a:r>
            <a:r>
              <a:rPr lang="zh-TW" altLang="en-US" sz="2400" dirty="0">
                <a:solidFill>
                  <a:srgbClr val="202122"/>
                </a:solidFill>
                <a:latin typeface="微軟正黑體" panose="020B0604030504040204" pitchFamily="34" charset="-120"/>
                <a:ea typeface="微軟正黑體" panose="020B0604030504040204" pitchFamily="34" charset="-120"/>
              </a:rPr>
              <a:t>歲（</a:t>
            </a:r>
            <a:r>
              <a:rPr lang="en-US" altLang="zh-TW" sz="2400" dirty="0">
                <a:solidFill>
                  <a:srgbClr val="202122"/>
                </a:solidFill>
                <a:latin typeface="微軟正黑體" panose="020B0604030504040204" pitchFamily="34" charset="-120"/>
                <a:ea typeface="微軟正黑體" panose="020B0604030504040204" pitchFamily="34" charset="-120"/>
              </a:rPr>
              <a:t>M  = 41.0</a:t>
            </a:r>
            <a:r>
              <a:rPr lang="zh-TW" altLang="en-US" sz="2400" dirty="0">
                <a:solidFill>
                  <a:srgbClr val="202122"/>
                </a:solidFill>
                <a:latin typeface="微軟正黑體" panose="020B0604030504040204" pitchFamily="34" charset="-120"/>
                <a:ea typeface="微軟正黑體" panose="020B0604030504040204" pitchFamily="34" charset="-120"/>
              </a:rPr>
              <a:t>，</a:t>
            </a:r>
            <a:r>
              <a:rPr lang="en-US" altLang="zh-TW" sz="2400" dirty="0">
                <a:solidFill>
                  <a:srgbClr val="202122"/>
                </a:solidFill>
                <a:latin typeface="微軟正黑體" panose="020B0604030504040204" pitchFamily="34" charset="-120"/>
                <a:ea typeface="微軟正黑體" panose="020B0604030504040204" pitchFamily="34" charset="-120"/>
              </a:rPr>
              <a:t>SD  = 13.9</a:t>
            </a:r>
            <a:r>
              <a:rPr lang="zh-TW" altLang="en-US" sz="2400" dirty="0">
                <a:solidFill>
                  <a:srgbClr val="202122"/>
                </a:solidFill>
                <a:latin typeface="微軟正黑體" panose="020B0604030504040204" pitchFamily="34" charset="-120"/>
                <a:ea typeface="微軟正黑體" panose="020B0604030504040204" pitchFamily="34" charset="-120"/>
              </a:rPr>
              <a:t>）</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參與者條件：完整的英國駕駛執照（或允許在英國駕駛的非英國駕駛執照）、正常矯正視力和聽力以及流利的英語理解能力。</a:t>
            </a:r>
            <a:r>
              <a:rPr lang="en-US" altLang="zh-TW" sz="2400" dirty="0">
                <a:solidFill>
                  <a:srgbClr val="202122"/>
                </a:solidFill>
                <a:latin typeface="微軟正黑體" panose="020B0604030504040204" pitchFamily="34" charset="-120"/>
                <a:ea typeface="微軟正黑體" panose="020B0604030504040204" pitchFamily="34" charset="-120"/>
              </a:rPr>
              <a:t>5</a:t>
            </a:r>
            <a:r>
              <a:rPr lang="zh-TW" altLang="en-US" sz="2400" dirty="0">
                <a:solidFill>
                  <a:srgbClr val="202122"/>
                </a:solidFill>
                <a:latin typeface="微軟正黑體" panose="020B0604030504040204" pitchFamily="34" charset="-120"/>
                <a:ea typeface="微軟正黑體" panose="020B0604030504040204" pitchFamily="34" charset="-120"/>
              </a:rPr>
              <a:t>年內發生重大道路交通事故的個人不得參加。</a:t>
            </a:r>
            <a:endParaRPr lang="en-US" altLang="zh-TW" sz="2400" dirty="0">
              <a:solidFill>
                <a:srgbClr val="202122"/>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6913804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圓角 7">
            <a:extLst>
              <a:ext uri="{FF2B5EF4-FFF2-40B4-BE49-F238E27FC236}">
                <a16:creationId xmlns:a16="http://schemas.microsoft.com/office/drawing/2014/main" id="{6F61B689-1895-4AAD-8BCD-B571C160A73F}"/>
              </a:ext>
            </a:extLst>
          </p:cNvPr>
          <p:cNvSpPr/>
          <p:nvPr/>
        </p:nvSpPr>
        <p:spPr>
          <a:xfrm>
            <a:off x="250517" y="1138335"/>
            <a:ext cx="11705824" cy="5525502"/>
          </a:xfrm>
          <a:prstGeom prst="roundRect">
            <a:avLst>
              <a:gd name="adj" fmla="val 876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 name="投影片編號版面配置區 3">
            <a:extLst>
              <a:ext uri="{FF2B5EF4-FFF2-40B4-BE49-F238E27FC236}">
                <a16:creationId xmlns:a16="http://schemas.microsoft.com/office/drawing/2014/main" id="{CE932386-31EE-499D-83A8-905918CB9711}"/>
              </a:ext>
            </a:extLst>
          </p:cNvPr>
          <p:cNvSpPr>
            <a:spLocks noGrp="1"/>
          </p:cNvSpPr>
          <p:nvPr>
            <p:ph type="sldNum" sz="quarter" idx="12"/>
          </p:nvPr>
        </p:nvSpPr>
        <p:spPr/>
        <p:txBody>
          <a:bodyPr/>
          <a:lstStyle/>
          <a:p>
            <a:fld id="{70CCEE11-ED14-124A-A67C-225DB931776F}" type="slidenum">
              <a:rPr kumimoji="1" lang="zh-TW" altLang="en-US" smtClean="0"/>
              <a:t>6</a:t>
            </a:fld>
            <a:endParaRPr kumimoji="1" lang="zh-TW" altLang="en-US"/>
          </a:p>
        </p:txBody>
      </p:sp>
      <p:pic>
        <p:nvPicPr>
          <p:cNvPr id="3" name="圖片 2">
            <a:extLst>
              <a:ext uri="{FF2B5EF4-FFF2-40B4-BE49-F238E27FC236}">
                <a16:creationId xmlns:a16="http://schemas.microsoft.com/office/drawing/2014/main" id="{790E60BF-19C2-C343-ABCC-D8ED568B79F3}"/>
              </a:ext>
            </a:extLst>
          </p:cNvPr>
          <p:cNvPicPr>
            <a:picLocks noChangeAspect="1"/>
          </p:cNvPicPr>
          <p:nvPr/>
        </p:nvPicPr>
        <p:blipFill>
          <a:blip r:embed="rId3"/>
          <a:stretch>
            <a:fillRect/>
          </a:stretch>
        </p:blipFill>
        <p:spPr>
          <a:xfrm>
            <a:off x="250517" y="194163"/>
            <a:ext cx="828000" cy="828000"/>
          </a:xfrm>
          <a:prstGeom prst="rect">
            <a:avLst/>
          </a:prstGeom>
        </p:spPr>
      </p:pic>
      <p:sp>
        <p:nvSpPr>
          <p:cNvPr id="12" name="矩形 11">
            <a:extLst>
              <a:ext uri="{FF2B5EF4-FFF2-40B4-BE49-F238E27FC236}">
                <a16:creationId xmlns:a16="http://schemas.microsoft.com/office/drawing/2014/main" id="{61D0293D-8B11-D54B-8882-061306A12909}"/>
              </a:ext>
            </a:extLst>
          </p:cNvPr>
          <p:cNvSpPr/>
          <p:nvPr/>
        </p:nvSpPr>
        <p:spPr>
          <a:xfrm>
            <a:off x="1306687" y="648505"/>
            <a:ext cx="3405271" cy="265896"/>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a:extLst>
              <a:ext uri="{FF2B5EF4-FFF2-40B4-BE49-F238E27FC236}">
                <a16:creationId xmlns:a16="http://schemas.microsoft.com/office/drawing/2014/main" id="{BF59E6C8-4257-074B-9B9C-3CBD244D6396}"/>
              </a:ext>
            </a:extLst>
          </p:cNvPr>
          <p:cNvSpPr/>
          <p:nvPr/>
        </p:nvSpPr>
        <p:spPr>
          <a:xfrm>
            <a:off x="1306688" y="194163"/>
            <a:ext cx="6417142" cy="840230"/>
          </a:xfrm>
          <a:prstGeom prst="rect">
            <a:avLst/>
          </a:prstGeom>
        </p:spPr>
        <p:txBody>
          <a:bodyPr vert="horz" lIns="91440" tIns="45720" rIns="91440" bIns="45720" rtlCol="0" anchor="ctr">
            <a:normAutofit/>
          </a:bodyPr>
          <a:lstStyle/>
          <a:p>
            <a:r>
              <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方法</a:t>
            </a:r>
            <a:r>
              <a:rPr lang="en-US" altLang="zh-TW"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32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設備</a:t>
            </a:r>
          </a:p>
        </p:txBody>
      </p:sp>
      <p:sp>
        <p:nvSpPr>
          <p:cNvPr id="79" name="矩形 78">
            <a:extLst>
              <a:ext uri="{FF2B5EF4-FFF2-40B4-BE49-F238E27FC236}">
                <a16:creationId xmlns:a16="http://schemas.microsoft.com/office/drawing/2014/main" id="{9731B099-7031-4FCE-B4C9-F760CD101898}"/>
              </a:ext>
            </a:extLst>
          </p:cNvPr>
          <p:cNvSpPr/>
          <p:nvPr/>
        </p:nvSpPr>
        <p:spPr>
          <a:xfrm>
            <a:off x="664517" y="1450250"/>
            <a:ext cx="10689283" cy="2240485"/>
          </a:xfrm>
          <a:prstGeom prst="rect">
            <a:avLst/>
          </a:prstGeom>
        </p:spPr>
        <p:txBody>
          <a:bodyPr wrap="square">
            <a:spAutoFit/>
          </a:bodyPr>
          <a:lstStyle/>
          <a:p>
            <a:pPr marL="342900" indent="-342900">
              <a:lnSpc>
                <a:spcPct val="150000"/>
              </a:lnSpc>
              <a:buFont typeface="Arial" panose="020B0604020202020204" pitchFamily="34" charset="0"/>
              <a:buChar char="•"/>
            </a:pPr>
            <a:r>
              <a:rPr lang="en-US" altLang="zh-TW" sz="2400" dirty="0">
                <a:solidFill>
                  <a:srgbClr val="202122"/>
                </a:solidFill>
                <a:latin typeface="微軟正黑體" panose="020B0604030504040204" pitchFamily="34" charset="-120"/>
                <a:ea typeface="微軟正黑體" panose="020B0604030504040204" pitchFamily="34" charset="-120"/>
              </a:rPr>
              <a:t>STISIM </a:t>
            </a:r>
            <a:r>
              <a:rPr lang="en-US" altLang="zh-TW" sz="2400" dirty="0" err="1">
                <a:solidFill>
                  <a:srgbClr val="202122"/>
                </a:solidFill>
                <a:latin typeface="微軟正黑體" panose="020B0604030504040204" pitchFamily="34" charset="-120"/>
                <a:ea typeface="微軟正黑體" panose="020B0604030504040204" pitchFamily="34" charset="-120"/>
              </a:rPr>
              <a:t>DriveTM</a:t>
            </a:r>
            <a:r>
              <a:rPr lang="en-US" altLang="zh-TW" sz="2400" dirty="0">
                <a:solidFill>
                  <a:srgbClr val="202122"/>
                </a:solidFill>
                <a:latin typeface="微軟正黑體" panose="020B0604030504040204" pitchFamily="34" charset="-120"/>
                <a:ea typeface="微軟正黑體" panose="020B0604030504040204" pitchFamily="34" charset="-120"/>
              </a:rPr>
              <a:t> Model M100 </a:t>
            </a:r>
            <a:r>
              <a:rPr lang="zh-TW" altLang="en-US" sz="2400" dirty="0">
                <a:solidFill>
                  <a:srgbClr val="202122"/>
                </a:solidFill>
                <a:latin typeface="微軟正黑體" panose="020B0604030504040204" pitchFamily="34" charset="-120"/>
                <a:ea typeface="微軟正黑體" panose="020B0604030504040204" pitchFamily="34" charset="-120"/>
              </a:rPr>
              <a:t>駕駛模擬器</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硬體包括喇叭和指示燈按鈕的羅技 </a:t>
            </a:r>
            <a:r>
              <a:rPr lang="en-US" altLang="zh-TW" sz="2400" dirty="0">
                <a:solidFill>
                  <a:srgbClr val="202122"/>
                </a:solidFill>
                <a:latin typeface="微軟正黑體" panose="020B0604030504040204" pitchFamily="34" charset="-120"/>
                <a:ea typeface="微軟正黑體" panose="020B0604030504040204" pitchFamily="34" charset="-120"/>
              </a:rPr>
              <a:t>G27 </a:t>
            </a:r>
            <a:r>
              <a:rPr lang="zh-TW" altLang="en-US" sz="2400" dirty="0">
                <a:solidFill>
                  <a:srgbClr val="202122"/>
                </a:solidFill>
                <a:latin typeface="微軟正黑體" panose="020B0604030504040204" pitchFamily="34" charset="-120"/>
                <a:ea typeface="微軟正黑體" panose="020B0604030504040204" pitchFamily="34" charset="-120"/>
              </a:rPr>
              <a:t>方向盤、</a:t>
            </a:r>
            <a:r>
              <a:rPr lang="en-US" altLang="zh-TW" sz="2400" dirty="0" err="1">
                <a:solidFill>
                  <a:srgbClr val="202122"/>
                </a:solidFill>
                <a:latin typeface="微軟正黑體" panose="020B0604030504040204" pitchFamily="34" charset="-120"/>
                <a:ea typeface="微軟正黑體" panose="020B0604030504040204" pitchFamily="34" charset="-120"/>
              </a:rPr>
              <a:t>GamePOD</a:t>
            </a:r>
            <a:r>
              <a:rPr lang="en-US" altLang="zh-TW" sz="2400" dirty="0">
                <a:solidFill>
                  <a:srgbClr val="202122"/>
                </a:solidFill>
                <a:latin typeface="微軟正黑體" panose="020B0604030504040204" pitchFamily="34" charset="-120"/>
                <a:ea typeface="微軟正黑體" panose="020B0604030504040204" pitchFamily="34" charset="-120"/>
              </a:rPr>
              <a:t> GT2 </a:t>
            </a:r>
            <a:r>
              <a:rPr lang="zh-TW" altLang="en-US" sz="2400" dirty="0">
                <a:solidFill>
                  <a:srgbClr val="202122"/>
                </a:solidFill>
                <a:latin typeface="微軟正黑體" panose="020B0604030504040204" pitchFamily="34" charset="-120"/>
                <a:ea typeface="微軟正黑體" panose="020B0604030504040204" pitchFamily="34" charset="-120"/>
              </a:rPr>
              <a:t>桿、升級的 </a:t>
            </a:r>
            <a:r>
              <a:rPr lang="en-US" altLang="zh-TW" sz="2400" dirty="0">
                <a:solidFill>
                  <a:srgbClr val="202122"/>
                </a:solidFill>
                <a:latin typeface="微軟正黑體" panose="020B0604030504040204" pitchFamily="34" charset="-120"/>
                <a:ea typeface="微軟正黑體" panose="020B0604030504040204" pitchFamily="34" charset="-120"/>
              </a:rPr>
              <a:t>50 </a:t>
            </a:r>
            <a:r>
              <a:rPr lang="zh-TW" altLang="en-US" sz="2400" dirty="0">
                <a:solidFill>
                  <a:srgbClr val="202122"/>
                </a:solidFill>
                <a:latin typeface="微軟正黑體" panose="020B0604030504040204" pitchFamily="34" charset="-120"/>
                <a:ea typeface="微軟正黑體" panose="020B0604030504040204" pitchFamily="34" charset="-120"/>
              </a:rPr>
              <a:t>英寸寬屏電腦顯示器和踏板（離合器、油門、制動器）。</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在手動駕駛期間，模擬器始終處於自動傳輸模式。</a:t>
            </a:r>
            <a:endParaRPr lang="en-US" altLang="zh-TW" sz="2400" dirty="0">
              <a:solidFill>
                <a:srgbClr val="202122"/>
              </a:solidFill>
              <a:latin typeface="微軟正黑體" panose="020B0604030504040204" pitchFamily="34" charset="-120"/>
              <a:ea typeface="微軟正黑體" panose="020B0604030504040204" pitchFamily="34" charset="-120"/>
            </a:endParaRPr>
          </a:p>
        </p:txBody>
      </p:sp>
      <p:pic>
        <p:nvPicPr>
          <p:cNvPr id="5" name="圖片 4">
            <a:extLst>
              <a:ext uri="{FF2B5EF4-FFF2-40B4-BE49-F238E27FC236}">
                <a16:creationId xmlns:a16="http://schemas.microsoft.com/office/drawing/2014/main" id="{64682CB7-53AA-40AE-8DBA-817C78E7069A}"/>
              </a:ext>
            </a:extLst>
          </p:cNvPr>
          <p:cNvPicPr>
            <a:picLocks noChangeAspect="1"/>
          </p:cNvPicPr>
          <p:nvPr/>
        </p:nvPicPr>
        <p:blipFill rotWithShape="1">
          <a:blip r:embed="rId4"/>
          <a:srcRect l="14698" r="37235"/>
          <a:stretch/>
        </p:blipFill>
        <p:spPr>
          <a:xfrm>
            <a:off x="8230511" y="3307335"/>
            <a:ext cx="2658316" cy="3205432"/>
          </a:xfrm>
          <a:prstGeom prst="rect">
            <a:avLst/>
          </a:prstGeom>
        </p:spPr>
      </p:pic>
    </p:spTree>
    <p:extLst>
      <p:ext uri="{BB962C8B-B14F-4D97-AF65-F5344CB8AC3E}">
        <p14:creationId xmlns:p14="http://schemas.microsoft.com/office/powerpoint/2010/main" val="1369828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圓角 7">
            <a:extLst>
              <a:ext uri="{FF2B5EF4-FFF2-40B4-BE49-F238E27FC236}">
                <a16:creationId xmlns:a16="http://schemas.microsoft.com/office/drawing/2014/main" id="{6F61B689-1895-4AAD-8BCD-B571C160A73F}"/>
              </a:ext>
            </a:extLst>
          </p:cNvPr>
          <p:cNvSpPr/>
          <p:nvPr/>
        </p:nvSpPr>
        <p:spPr>
          <a:xfrm>
            <a:off x="250517" y="1138335"/>
            <a:ext cx="11705824" cy="5525502"/>
          </a:xfrm>
          <a:prstGeom prst="roundRect">
            <a:avLst>
              <a:gd name="adj" fmla="val 876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 name="投影片編號版面配置區 3">
            <a:extLst>
              <a:ext uri="{FF2B5EF4-FFF2-40B4-BE49-F238E27FC236}">
                <a16:creationId xmlns:a16="http://schemas.microsoft.com/office/drawing/2014/main" id="{CE932386-31EE-499D-83A8-905918CB9711}"/>
              </a:ext>
            </a:extLst>
          </p:cNvPr>
          <p:cNvSpPr>
            <a:spLocks noGrp="1"/>
          </p:cNvSpPr>
          <p:nvPr>
            <p:ph type="sldNum" sz="quarter" idx="12"/>
          </p:nvPr>
        </p:nvSpPr>
        <p:spPr/>
        <p:txBody>
          <a:bodyPr/>
          <a:lstStyle/>
          <a:p>
            <a:fld id="{70CCEE11-ED14-124A-A67C-225DB931776F}" type="slidenum">
              <a:rPr kumimoji="1" lang="zh-TW" altLang="en-US" smtClean="0"/>
              <a:t>7</a:t>
            </a:fld>
            <a:endParaRPr kumimoji="1" lang="zh-TW" altLang="en-US"/>
          </a:p>
        </p:txBody>
      </p:sp>
      <p:pic>
        <p:nvPicPr>
          <p:cNvPr id="3" name="圖片 2">
            <a:extLst>
              <a:ext uri="{FF2B5EF4-FFF2-40B4-BE49-F238E27FC236}">
                <a16:creationId xmlns:a16="http://schemas.microsoft.com/office/drawing/2014/main" id="{790E60BF-19C2-C343-ABCC-D8ED568B79F3}"/>
              </a:ext>
            </a:extLst>
          </p:cNvPr>
          <p:cNvPicPr>
            <a:picLocks noChangeAspect="1"/>
          </p:cNvPicPr>
          <p:nvPr/>
        </p:nvPicPr>
        <p:blipFill>
          <a:blip r:embed="rId3"/>
          <a:stretch>
            <a:fillRect/>
          </a:stretch>
        </p:blipFill>
        <p:spPr>
          <a:xfrm>
            <a:off x="250517" y="194163"/>
            <a:ext cx="828000" cy="828000"/>
          </a:xfrm>
          <a:prstGeom prst="rect">
            <a:avLst/>
          </a:prstGeom>
        </p:spPr>
      </p:pic>
      <p:sp>
        <p:nvSpPr>
          <p:cNvPr id="12" name="矩形 11">
            <a:extLst>
              <a:ext uri="{FF2B5EF4-FFF2-40B4-BE49-F238E27FC236}">
                <a16:creationId xmlns:a16="http://schemas.microsoft.com/office/drawing/2014/main" id="{61D0293D-8B11-D54B-8882-061306A12909}"/>
              </a:ext>
            </a:extLst>
          </p:cNvPr>
          <p:cNvSpPr/>
          <p:nvPr/>
        </p:nvSpPr>
        <p:spPr>
          <a:xfrm>
            <a:off x="1306687" y="648505"/>
            <a:ext cx="3405271" cy="265896"/>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a:extLst>
              <a:ext uri="{FF2B5EF4-FFF2-40B4-BE49-F238E27FC236}">
                <a16:creationId xmlns:a16="http://schemas.microsoft.com/office/drawing/2014/main" id="{BF59E6C8-4257-074B-9B9C-3CBD244D6396}"/>
              </a:ext>
            </a:extLst>
          </p:cNvPr>
          <p:cNvSpPr/>
          <p:nvPr/>
        </p:nvSpPr>
        <p:spPr>
          <a:xfrm>
            <a:off x="1306688" y="194163"/>
            <a:ext cx="6417142" cy="840230"/>
          </a:xfrm>
          <a:prstGeom prst="rect">
            <a:avLst/>
          </a:prstGeom>
        </p:spPr>
        <p:txBody>
          <a:bodyPr vert="horz" lIns="91440" tIns="45720" rIns="91440" bIns="45720" rtlCol="0" anchor="ctr">
            <a:normAutofit/>
          </a:bodyPr>
          <a:lstStyle/>
          <a:p>
            <a:r>
              <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方法</a:t>
            </a:r>
            <a:r>
              <a:rPr lang="en-US" altLang="zh-TW"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32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實驗設計</a:t>
            </a:r>
            <a:endPar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79" name="矩形 78">
            <a:extLst>
              <a:ext uri="{FF2B5EF4-FFF2-40B4-BE49-F238E27FC236}">
                <a16:creationId xmlns:a16="http://schemas.microsoft.com/office/drawing/2014/main" id="{9731B099-7031-4FCE-B4C9-F760CD101898}"/>
              </a:ext>
            </a:extLst>
          </p:cNvPr>
          <p:cNvSpPr/>
          <p:nvPr/>
        </p:nvSpPr>
        <p:spPr>
          <a:xfrm>
            <a:off x="664517" y="1156174"/>
            <a:ext cx="10689283" cy="5564472"/>
          </a:xfrm>
          <a:prstGeom prst="rect">
            <a:avLst/>
          </a:prstGeom>
        </p:spPr>
        <p:txBody>
          <a:bodyPr wrap="square">
            <a:spAutoFit/>
          </a:bodyPr>
          <a:lstStyle/>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採用因子重複測量設計。</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主要的自變量是速度限制，有四個級別：</a:t>
            </a:r>
            <a:r>
              <a:rPr lang="en-US" altLang="zh-TW" sz="2400" dirty="0">
                <a:solidFill>
                  <a:srgbClr val="202122"/>
                </a:solidFill>
                <a:latin typeface="微軟正黑體" panose="020B0604030504040204" pitchFamily="34" charset="-120"/>
                <a:ea typeface="微軟正黑體" panose="020B0604030504040204" pitchFamily="34" charset="-120"/>
              </a:rPr>
              <a:t>20-30</a:t>
            </a:r>
            <a:r>
              <a:rPr lang="zh-TW" altLang="en-US" sz="2400" dirty="0">
                <a:solidFill>
                  <a:srgbClr val="202122"/>
                </a:solidFill>
                <a:latin typeface="微軟正黑體" panose="020B0604030504040204" pitchFamily="34" charset="-120"/>
                <a:ea typeface="微軟正黑體" panose="020B0604030504040204" pitchFamily="34" charset="-120"/>
              </a:rPr>
              <a:t>、</a:t>
            </a:r>
            <a:r>
              <a:rPr lang="en-US" altLang="zh-TW" sz="2400" dirty="0">
                <a:solidFill>
                  <a:srgbClr val="202122"/>
                </a:solidFill>
                <a:latin typeface="微軟正黑體" panose="020B0604030504040204" pitchFamily="34" charset="-120"/>
                <a:ea typeface="微軟正黑體" panose="020B0604030504040204" pitchFamily="34" charset="-120"/>
              </a:rPr>
              <a:t>30-40</a:t>
            </a:r>
            <a:r>
              <a:rPr lang="zh-TW" altLang="en-US" sz="2400" dirty="0">
                <a:solidFill>
                  <a:srgbClr val="202122"/>
                </a:solidFill>
                <a:latin typeface="微軟正黑體" panose="020B0604030504040204" pitchFamily="34" charset="-120"/>
                <a:ea typeface="微軟正黑體" panose="020B0604030504040204" pitchFamily="34" charset="-120"/>
              </a:rPr>
              <a:t>、</a:t>
            </a:r>
            <a:r>
              <a:rPr lang="en-US" altLang="zh-TW" sz="2400" dirty="0">
                <a:solidFill>
                  <a:srgbClr val="202122"/>
                </a:solidFill>
                <a:latin typeface="微軟正黑體" panose="020B0604030504040204" pitchFamily="34" charset="-120"/>
                <a:ea typeface="微軟正黑體" panose="020B0604030504040204" pitchFamily="34" charset="-120"/>
              </a:rPr>
              <a:t>40-50 </a:t>
            </a:r>
            <a:r>
              <a:rPr lang="zh-TW" altLang="en-US" sz="2400" dirty="0">
                <a:solidFill>
                  <a:srgbClr val="202122"/>
                </a:solidFill>
                <a:latin typeface="微軟正黑體" panose="020B0604030504040204" pitchFamily="34" charset="-120"/>
                <a:ea typeface="微軟正黑體" panose="020B0604030504040204" pitchFamily="34" charset="-120"/>
              </a:rPr>
              <a:t>和 </a:t>
            </a:r>
            <a:r>
              <a:rPr lang="en-US" altLang="zh-TW" sz="2400" dirty="0">
                <a:solidFill>
                  <a:srgbClr val="202122"/>
                </a:solidFill>
                <a:latin typeface="微軟正黑體" panose="020B0604030504040204" pitchFamily="34" charset="-120"/>
                <a:ea typeface="微軟正黑體" panose="020B0604030504040204" pitchFamily="34" charset="-120"/>
              </a:rPr>
              <a:t>50-60</a:t>
            </a:r>
            <a:r>
              <a:rPr lang="zh-TW" altLang="en-US" sz="2400" dirty="0">
                <a:solidFill>
                  <a:srgbClr val="202122"/>
                </a:solidFill>
                <a:latin typeface="微軟正黑體" panose="020B0604030504040204" pitchFamily="34" charset="-120"/>
                <a:ea typeface="微軟正黑體" panose="020B0604030504040204" pitchFamily="34" charset="-120"/>
              </a:rPr>
              <a:t>英里。</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場景：市中心</a:t>
            </a:r>
            <a:r>
              <a:rPr lang="en-US" altLang="zh-TW" sz="2400"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交通密度高</a:t>
            </a:r>
            <a:r>
              <a:rPr lang="en-US" altLang="zh-TW" sz="2400"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，以建議限速為 </a:t>
            </a:r>
            <a:r>
              <a:rPr lang="en-US" altLang="zh-TW" sz="2400" dirty="0">
                <a:solidFill>
                  <a:srgbClr val="202122"/>
                </a:solidFill>
                <a:latin typeface="微軟正黑體" panose="020B0604030504040204" pitchFamily="34" charset="-120"/>
                <a:ea typeface="微軟正黑體" panose="020B0604030504040204" pitchFamily="34" charset="-120"/>
              </a:rPr>
              <a:t>20 </a:t>
            </a:r>
            <a:r>
              <a:rPr lang="zh-TW" altLang="en-US" sz="2400" dirty="0">
                <a:solidFill>
                  <a:srgbClr val="202122"/>
                </a:solidFill>
                <a:latin typeface="微軟正黑體" panose="020B0604030504040204" pitchFamily="34" charset="-120"/>
                <a:ea typeface="微軟正黑體" panose="020B0604030504040204" pitchFamily="34" charset="-120"/>
              </a:rPr>
              <a:t>英里</a:t>
            </a:r>
            <a:r>
              <a:rPr lang="en-US" altLang="zh-TW" sz="2400"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小時行駛。郊區</a:t>
            </a:r>
            <a:r>
              <a:rPr lang="en-US" altLang="zh-TW" sz="2400"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交通密度低</a:t>
            </a:r>
            <a:r>
              <a:rPr lang="en-US" altLang="zh-TW" sz="2400"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，以建議限速為 </a:t>
            </a:r>
            <a:r>
              <a:rPr lang="en-US" altLang="zh-TW" sz="2400" dirty="0">
                <a:solidFill>
                  <a:srgbClr val="202122"/>
                </a:solidFill>
                <a:latin typeface="微軟正黑體" panose="020B0604030504040204" pitchFamily="34" charset="-120"/>
                <a:ea typeface="微軟正黑體" panose="020B0604030504040204" pitchFamily="34" charset="-120"/>
              </a:rPr>
              <a:t>20 </a:t>
            </a:r>
            <a:r>
              <a:rPr lang="zh-TW" altLang="en-US" sz="2400" dirty="0">
                <a:solidFill>
                  <a:srgbClr val="202122"/>
                </a:solidFill>
                <a:latin typeface="微軟正黑體" panose="020B0604030504040204" pitchFamily="34" charset="-120"/>
                <a:ea typeface="微軟正黑體" panose="020B0604030504040204" pitchFamily="34" charset="-120"/>
              </a:rPr>
              <a:t>英里</a:t>
            </a:r>
            <a:r>
              <a:rPr lang="en-US" altLang="zh-TW" sz="2400"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小時行駛。</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每個速度條件進行五分鐘</a:t>
            </a:r>
            <a:r>
              <a:rPr lang="en-US" altLang="zh-TW" sz="2400"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自動駕駛</a:t>
            </a:r>
            <a:r>
              <a:rPr lang="en-US" altLang="zh-TW" sz="2400" dirty="0">
                <a:solidFill>
                  <a:srgbClr val="202122"/>
                </a:solidFill>
                <a:latin typeface="微軟正黑體" panose="020B0604030504040204" pitchFamily="34" charset="-120"/>
                <a:ea typeface="微軟正黑體" panose="020B0604030504040204" pitchFamily="34" charset="-120"/>
              </a:rPr>
              <a:t>3</a:t>
            </a:r>
            <a:r>
              <a:rPr lang="zh-TW" altLang="en-US" sz="2400" dirty="0">
                <a:solidFill>
                  <a:srgbClr val="202122"/>
                </a:solidFill>
                <a:latin typeface="微軟正黑體" panose="020B0604030504040204" pitchFamily="34" charset="-120"/>
                <a:ea typeface="微軟正黑體" panose="020B0604030504040204" pitchFamily="34" charset="-120"/>
              </a:rPr>
              <a:t>分鐘</a:t>
            </a:r>
            <a:r>
              <a:rPr lang="en-US" altLang="zh-TW" sz="2400"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手動駕駛</a:t>
            </a:r>
            <a:r>
              <a:rPr lang="en-US" altLang="zh-TW" sz="2400" dirty="0">
                <a:solidFill>
                  <a:srgbClr val="202122"/>
                </a:solidFill>
                <a:latin typeface="微軟正黑體" panose="020B0604030504040204" pitchFamily="34" charset="-120"/>
                <a:ea typeface="微軟正黑體" panose="020B0604030504040204" pitchFamily="34" charset="-120"/>
              </a:rPr>
              <a:t>2</a:t>
            </a:r>
            <a:r>
              <a:rPr lang="zh-TW" altLang="en-US" sz="2400" dirty="0">
                <a:solidFill>
                  <a:srgbClr val="202122"/>
                </a:solidFill>
                <a:latin typeface="微軟正黑體" panose="020B0604030504040204" pitchFamily="34" charset="-120"/>
                <a:ea typeface="微軟正黑體" panose="020B0604030504040204" pitchFamily="34" charset="-120"/>
              </a:rPr>
              <a:t>分鐘</a:t>
            </a:r>
            <a:r>
              <a:rPr lang="en-US" altLang="zh-TW" sz="2400"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的試驗，並重複兩次。</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一次試驗中的切換點也各不相同，每段有兩次切換，總共有</a:t>
            </a:r>
            <a:r>
              <a:rPr lang="en-US" altLang="zh-TW" sz="2400" dirty="0">
                <a:solidFill>
                  <a:srgbClr val="202122"/>
                </a:solidFill>
                <a:latin typeface="微軟正黑體" panose="020B0604030504040204" pitchFamily="34" charset="-120"/>
                <a:ea typeface="微軟正黑體" panose="020B0604030504040204" pitchFamily="34" charset="-120"/>
              </a:rPr>
              <a:t>16</a:t>
            </a:r>
            <a:r>
              <a:rPr lang="zh-TW" altLang="en-US" sz="2400" dirty="0">
                <a:solidFill>
                  <a:srgbClr val="202122"/>
                </a:solidFill>
                <a:latin typeface="微軟正黑體" panose="020B0604030504040204" pitchFamily="34" charset="-120"/>
                <a:ea typeface="微軟正黑體" panose="020B0604030504040204" pitchFamily="34" charset="-120"/>
              </a:rPr>
              <a:t>次切換。</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當 </a:t>
            </a:r>
            <a:r>
              <a:rPr lang="en-US" altLang="zh-TW" sz="2400" dirty="0">
                <a:solidFill>
                  <a:srgbClr val="202122"/>
                </a:solidFill>
                <a:latin typeface="微軟正黑體" panose="020B0604030504040204" pitchFamily="34" charset="-120"/>
                <a:ea typeface="微軟正黑體" panose="020B0604030504040204" pitchFamily="34" charset="-120"/>
              </a:rPr>
              <a:t>STISIM </a:t>
            </a:r>
            <a:r>
              <a:rPr lang="zh-TW" altLang="en-US" sz="2400" dirty="0">
                <a:solidFill>
                  <a:srgbClr val="202122"/>
                </a:solidFill>
                <a:latin typeface="微軟正黑體" panose="020B0604030504040204" pitchFamily="34" charset="-120"/>
                <a:ea typeface="微軟正黑體" panose="020B0604030504040204" pitchFamily="34" charset="-120"/>
              </a:rPr>
              <a:t>處於自動模式時，參與者會校對一份健康和安全文件。它位於 </a:t>
            </a:r>
            <a:r>
              <a:rPr lang="en-US" altLang="zh-TW" sz="2400" dirty="0">
                <a:solidFill>
                  <a:srgbClr val="202122"/>
                </a:solidFill>
                <a:latin typeface="微軟正黑體" panose="020B0604030504040204" pitchFamily="34" charset="-120"/>
                <a:ea typeface="微軟正黑體" panose="020B0604030504040204" pitchFamily="34" charset="-120"/>
              </a:rPr>
              <a:t>STISIM </a:t>
            </a:r>
            <a:r>
              <a:rPr lang="zh-TW" altLang="en-US" sz="2400" dirty="0">
                <a:solidFill>
                  <a:srgbClr val="202122"/>
                </a:solidFill>
                <a:latin typeface="微軟正黑體" panose="020B0604030504040204" pitchFamily="34" charset="-120"/>
                <a:ea typeface="微軟正黑體" panose="020B0604030504040204" pitchFamily="34" charset="-120"/>
              </a:rPr>
              <a:t>屏幕左側約 </a:t>
            </a:r>
            <a:r>
              <a:rPr lang="en-US" altLang="zh-TW" sz="2400" dirty="0">
                <a:solidFill>
                  <a:srgbClr val="202122"/>
                </a:solidFill>
                <a:latin typeface="微軟正黑體" panose="020B0604030504040204" pitchFamily="34" charset="-120"/>
                <a:ea typeface="微軟正黑體" panose="020B0604030504040204" pitchFamily="34" charset="-120"/>
              </a:rPr>
              <a:t>45° </a:t>
            </a:r>
            <a:r>
              <a:rPr lang="zh-TW" altLang="en-US" sz="2400" dirty="0">
                <a:solidFill>
                  <a:srgbClr val="202122"/>
                </a:solidFill>
                <a:latin typeface="微軟正黑體" panose="020B0604030504040204" pitchFamily="34" charset="-120"/>
                <a:ea typeface="微軟正黑體" panose="020B0604030504040204" pitchFamily="34" charset="-120"/>
              </a:rPr>
              <a:t>的文件架上。</a:t>
            </a:r>
            <a:endParaRPr lang="en-US" altLang="zh-TW" sz="2400" dirty="0">
              <a:solidFill>
                <a:srgbClr val="202122"/>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702398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圓角 7">
            <a:extLst>
              <a:ext uri="{FF2B5EF4-FFF2-40B4-BE49-F238E27FC236}">
                <a16:creationId xmlns:a16="http://schemas.microsoft.com/office/drawing/2014/main" id="{6F61B689-1895-4AAD-8BCD-B571C160A73F}"/>
              </a:ext>
            </a:extLst>
          </p:cNvPr>
          <p:cNvSpPr/>
          <p:nvPr/>
        </p:nvSpPr>
        <p:spPr>
          <a:xfrm>
            <a:off x="250517" y="1138335"/>
            <a:ext cx="11705824" cy="5525502"/>
          </a:xfrm>
          <a:prstGeom prst="roundRect">
            <a:avLst>
              <a:gd name="adj" fmla="val 876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 name="投影片編號版面配置區 3">
            <a:extLst>
              <a:ext uri="{FF2B5EF4-FFF2-40B4-BE49-F238E27FC236}">
                <a16:creationId xmlns:a16="http://schemas.microsoft.com/office/drawing/2014/main" id="{CE932386-31EE-499D-83A8-905918CB9711}"/>
              </a:ext>
            </a:extLst>
          </p:cNvPr>
          <p:cNvSpPr>
            <a:spLocks noGrp="1"/>
          </p:cNvSpPr>
          <p:nvPr>
            <p:ph type="sldNum" sz="quarter" idx="12"/>
          </p:nvPr>
        </p:nvSpPr>
        <p:spPr/>
        <p:txBody>
          <a:bodyPr/>
          <a:lstStyle/>
          <a:p>
            <a:fld id="{70CCEE11-ED14-124A-A67C-225DB931776F}" type="slidenum">
              <a:rPr kumimoji="1" lang="zh-TW" altLang="en-US" smtClean="0"/>
              <a:t>8</a:t>
            </a:fld>
            <a:endParaRPr kumimoji="1" lang="zh-TW" altLang="en-US"/>
          </a:p>
        </p:txBody>
      </p:sp>
      <p:pic>
        <p:nvPicPr>
          <p:cNvPr id="3" name="圖片 2">
            <a:extLst>
              <a:ext uri="{FF2B5EF4-FFF2-40B4-BE49-F238E27FC236}">
                <a16:creationId xmlns:a16="http://schemas.microsoft.com/office/drawing/2014/main" id="{790E60BF-19C2-C343-ABCC-D8ED568B79F3}"/>
              </a:ext>
            </a:extLst>
          </p:cNvPr>
          <p:cNvPicPr>
            <a:picLocks noChangeAspect="1"/>
          </p:cNvPicPr>
          <p:nvPr/>
        </p:nvPicPr>
        <p:blipFill>
          <a:blip r:embed="rId3"/>
          <a:stretch>
            <a:fillRect/>
          </a:stretch>
        </p:blipFill>
        <p:spPr>
          <a:xfrm>
            <a:off x="250517" y="194163"/>
            <a:ext cx="828000" cy="828000"/>
          </a:xfrm>
          <a:prstGeom prst="rect">
            <a:avLst/>
          </a:prstGeom>
        </p:spPr>
      </p:pic>
      <p:sp>
        <p:nvSpPr>
          <p:cNvPr id="12" name="矩形 11">
            <a:extLst>
              <a:ext uri="{FF2B5EF4-FFF2-40B4-BE49-F238E27FC236}">
                <a16:creationId xmlns:a16="http://schemas.microsoft.com/office/drawing/2014/main" id="{61D0293D-8B11-D54B-8882-061306A12909}"/>
              </a:ext>
            </a:extLst>
          </p:cNvPr>
          <p:cNvSpPr/>
          <p:nvPr/>
        </p:nvSpPr>
        <p:spPr>
          <a:xfrm>
            <a:off x="1306687" y="648505"/>
            <a:ext cx="3405271" cy="265896"/>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a:extLst>
              <a:ext uri="{FF2B5EF4-FFF2-40B4-BE49-F238E27FC236}">
                <a16:creationId xmlns:a16="http://schemas.microsoft.com/office/drawing/2014/main" id="{BF59E6C8-4257-074B-9B9C-3CBD244D6396}"/>
              </a:ext>
            </a:extLst>
          </p:cNvPr>
          <p:cNvSpPr/>
          <p:nvPr/>
        </p:nvSpPr>
        <p:spPr>
          <a:xfrm>
            <a:off x="1306688" y="194163"/>
            <a:ext cx="6417142" cy="840230"/>
          </a:xfrm>
          <a:prstGeom prst="rect">
            <a:avLst/>
          </a:prstGeom>
        </p:spPr>
        <p:txBody>
          <a:bodyPr vert="horz" lIns="91440" tIns="45720" rIns="91440" bIns="45720" rtlCol="0" anchor="ctr">
            <a:normAutofit/>
          </a:bodyPr>
          <a:lstStyle/>
          <a:p>
            <a:r>
              <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方法</a:t>
            </a:r>
            <a:r>
              <a:rPr lang="en-US" altLang="zh-TW"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32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程序</a:t>
            </a:r>
            <a:endPar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79" name="矩形 78">
            <a:extLst>
              <a:ext uri="{FF2B5EF4-FFF2-40B4-BE49-F238E27FC236}">
                <a16:creationId xmlns:a16="http://schemas.microsoft.com/office/drawing/2014/main" id="{9731B099-7031-4FCE-B4C9-F760CD101898}"/>
              </a:ext>
            </a:extLst>
          </p:cNvPr>
          <p:cNvSpPr/>
          <p:nvPr/>
        </p:nvSpPr>
        <p:spPr>
          <a:xfrm>
            <a:off x="664517" y="1156174"/>
            <a:ext cx="10689283" cy="1686487"/>
          </a:xfrm>
          <a:prstGeom prst="rect">
            <a:avLst/>
          </a:prstGeom>
        </p:spPr>
        <p:txBody>
          <a:bodyPr wrap="square">
            <a:spAutoFit/>
          </a:bodyPr>
          <a:lstStyle/>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參與者進行“初始接管練習”，接著是“手動駕駛”，然後是“切換實驗”他們被指示在靠近中心線的車道上行駛，並在所有駕駛場景中盡可能靠近中心線。</a:t>
            </a:r>
            <a:endParaRPr lang="en-US" altLang="zh-TW" sz="2400" dirty="0">
              <a:solidFill>
                <a:srgbClr val="202122"/>
              </a:solidFill>
              <a:latin typeface="微軟正黑體" panose="020B0604030504040204" pitchFamily="34" charset="-120"/>
              <a:ea typeface="微軟正黑體" panose="020B0604030504040204" pitchFamily="34" charset="-120"/>
            </a:endParaRPr>
          </a:p>
        </p:txBody>
      </p:sp>
      <p:sp>
        <p:nvSpPr>
          <p:cNvPr id="9" name="圓角矩形 21">
            <a:extLst>
              <a:ext uri="{FF2B5EF4-FFF2-40B4-BE49-F238E27FC236}">
                <a16:creationId xmlns:a16="http://schemas.microsoft.com/office/drawing/2014/main" id="{13629FB6-38B2-4BA1-A535-FED82F30AB88}"/>
              </a:ext>
            </a:extLst>
          </p:cNvPr>
          <p:cNvSpPr/>
          <p:nvPr/>
        </p:nvSpPr>
        <p:spPr>
          <a:xfrm>
            <a:off x="970384" y="2979495"/>
            <a:ext cx="10448731" cy="3449297"/>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altLang="zh-TW" sz="2400" dirty="0">
                <a:solidFill>
                  <a:schemeClr val="tx1"/>
                </a:solidFill>
                <a:latin typeface="Microsoft JhengHei" panose="020B0604030504040204" pitchFamily="34" charset="-120"/>
                <a:ea typeface="Microsoft JhengHei" panose="020B0604030504040204" pitchFamily="34" charset="-120"/>
              </a:rPr>
              <a:t>-</a:t>
            </a:r>
            <a:r>
              <a:rPr lang="zh-TW" altLang="en-US" sz="2400" dirty="0">
                <a:solidFill>
                  <a:schemeClr val="tx1"/>
                </a:solidFill>
                <a:latin typeface="Microsoft JhengHei" panose="020B0604030504040204" pitchFamily="34" charset="-120"/>
                <a:ea typeface="Microsoft JhengHei" panose="020B0604030504040204" pitchFamily="34" charset="-120"/>
              </a:rPr>
              <a:t>初始</a:t>
            </a:r>
            <a:r>
              <a:rPr lang="zh-TW" altLang="en-US" sz="2400" dirty="0">
                <a:solidFill>
                  <a:srgbClr val="202122"/>
                </a:solidFill>
                <a:latin typeface="微軟正黑體" panose="020B0604030504040204" pitchFamily="34" charset="-120"/>
                <a:ea typeface="微軟正黑體" panose="020B0604030504040204" pitchFamily="34" charset="-120"/>
              </a:rPr>
              <a:t>接管練習</a:t>
            </a:r>
            <a:r>
              <a:rPr lang="zh-TW" altLang="en-US" sz="2400" dirty="0">
                <a:solidFill>
                  <a:schemeClr val="tx1"/>
                </a:solidFill>
                <a:latin typeface="Microsoft JhengHei" panose="020B0604030504040204" pitchFamily="34" charset="-120"/>
                <a:ea typeface="Microsoft JhengHei" panose="020B0604030504040204" pitchFamily="34" charset="-120"/>
              </a:rPr>
              <a:t>（</a:t>
            </a:r>
            <a:r>
              <a:rPr lang="en-US" altLang="zh-TW" sz="2400" dirty="0">
                <a:solidFill>
                  <a:schemeClr val="tx1"/>
                </a:solidFill>
                <a:latin typeface="Microsoft JhengHei" panose="020B0604030504040204" pitchFamily="34" charset="-120"/>
                <a:ea typeface="Microsoft JhengHei" panose="020B0604030504040204" pitchFamily="34" charset="-120"/>
              </a:rPr>
              <a:t>5 </a:t>
            </a:r>
            <a:r>
              <a:rPr lang="zh-TW" altLang="en-US" sz="2400" dirty="0">
                <a:solidFill>
                  <a:schemeClr val="tx1"/>
                </a:solidFill>
                <a:latin typeface="Microsoft JhengHei" panose="020B0604030504040204" pitchFamily="34" charset="-120"/>
                <a:ea typeface="Microsoft JhengHei" panose="020B0604030504040204" pitchFamily="34" charset="-120"/>
              </a:rPr>
              <a:t>分鐘）：混合城市和郊區的環境，速度限制為 </a:t>
            </a:r>
            <a:r>
              <a:rPr lang="en-US" altLang="zh-TW" sz="2400" dirty="0">
                <a:solidFill>
                  <a:schemeClr val="tx1"/>
                </a:solidFill>
                <a:latin typeface="Microsoft JhengHei" panose="020B0604030504040204" pitchFamily="34" charset="-120"/>
                <a:ea typeface="Microsoft JhengHei" panose="020B0604030504040204" pitchFamily="34" charset="-120"/>
              </a:rPr>
              <a:t>30 </a:t>
            </a:r>
            <a:r>
              <a:rPr lang="zh-TW" altLang="en-US" sz="2400" dirty="0">
                <a:solidFill>
                  <a:schemeClr val="tx1"/>
                </a:solidFill>
                <a:latin typeface="Microsoft JhengHei" panose="020B0604030504040204" pitchFamily="34" charset="-120"/>
                <a:ea typeface="Microsoft JhengHei" panose="020B0604030504040204" pitchFamily="34" charset="-120"/>
              </a:rPr>
              <a:t>英里</a:t>
            </a:r>
            <a:r>
              <a:rPr lang="en-US" altLang="zh-TW" sz="2400" dirty="0">
                <a:solidFill>
                  <a:schemeClr val="tx1"/>
                </a:solidFill>
                <a:latin typeface="Microsoft JhengHei" panose="020B0604030504040204" pitchFamily="34" charset="-120"/>
                <a:ea typeface="Microsoft JhengHei" panose="020B0604030504040204" pitchFamily="34" charset="-120"/>
              </a:rPr>
              <a:t>/</a:t>
            </a:r>
            <a:r>
              <a:rPr lang="zh-TW" altLang="en-US" sz="2400" dirty="0">
                <a:solidFill>
                  <a:schemeClr val="tx1"/>
                </a:solidFill>
                <a:latin typeface="Microsoft JhengHei" panose="020B0604030504040204" pitchFamily="34" charset="-120"/>
                <a:ea typeface="Microsoft JhengHei" panose="020B0604030504040204" pitchFamily="34" charset="-120"/>
              </a:rPr>
              <a:t>小時，有兩次交接請求</a:t>
            </a:r>
            <a:endParaRPr lang="en-US" altLang="zh-TW" sz="2400" dirty="0">
              <a:solidFill>
                <a:schemeClr val="tx1"/>
              </a:solidFill>
              <a:latin typeface="Microsoft JhengHei" panose="020B0604030504040204" pitchFamily="34" charset="-120"/>
              <a:ea typeface="Microsoft JhengHei" panose="020B0604030504040204" pitchFamily="34" charset="-120"/>
            </a:endParaRPr>
          </a:p>
          <a:p>
            <a:pPr>
              <a:lnSpc>
                <a:spcPct val="150000"/>
              </a:lnSpc>
            </a:pPr>
            <a:r>
              <a:rPr lang="en-US" altLang="zh-TW" sz="2400" dirty="0">
                <a:solidFill>
                  <a:schemeClr val="tx1"/>
                </a:solidFill>
                <a:latin typeface="Microsoft JhengHei" panose="020B0604030504040204" pitchFamily="34" charset="-120"/>
                <a:ea typeface="Microsoft JhengHei" panose="020B0604030504040204" pitchFamily="34" charset="-120"/>
              </a:rPr>
              <a:t>-</a:t>
            </a:r>
            <a:r>
              <a:rPr lang="zh-TW" altLang="en-US" sz="2400" dirty="0">
                <a:solidFill>
                  <a:schemeClr val="tx1"/>
                </a:solidFill>
                <a:latin typeface="Microsoft JhengHei" panose="020B0604030504040204" pitchFamily="34" charset="-120"/>
                <a:ea typeface="Microsoft JhengHei" panose="020B0604030504040204" pitchFamily="34" charset="-120"/>
              </a:rPr>
              <a:t>手動駕駛（</a:t>
            </a:r>
            <a:r>
              <a:rPr lang="en-US" altLang="zh-TW" sz="2400" dirty="0">
                <a:solidFill>
                  <a:schemeClr val="tx1"/>
                </a:solidFill>
                <a:latin typeface="Microsoft JhengHei" panose="020B0604030504040204" pitchFamily="34" charset="-120"/>
                <a:ea typeface="Microsoft JhengHei" panose="020B0604030504040204" pitchFamily="34" charset="-120"/>
              </a:rPr>
              <a:t>10 </a:t>
            </a:r>
            <a:r>
              <a:rPr lang="zh-TW" altLang="en-US" sz="2400" dirty="0">
                <a:solidFill>
                  <a:schemeClr val="tx1"/>
                </a:solidFill>
                <a:latin typeface="Microsoft JhengHei" panose="020B0604030504040204" pitchFamily="34" charset="-120"/>
                <a:ea typeface="Microsoft JhengHei" panose="020B0604030504040204" pitchFamily="34" charset="-120"/>
              </a:rPr>
              <a:t>分鐘）：每個限速 </a:t>
            </a:r>
            <a:r>
              <a:rPr lang="en-US" altLang="zh-TW" sz="2400" dirty="0">
                <a:solidFill>
                  <a:schemeClr val="tx1"/>
                </a:solidFill>
                <a:latin typeface="Microsoft JhengHei" panose="020B0604030504040204" pitchFamily="34" charset="-120"/>
                <a:ea typeface="Microsoft JhengHei" panose="020B0604030504040204" pitchFamily="34" charset="-120"/>
              </a:rPr>
              <a:t>2.5 </a:t>
            </a:r>
            <a:r>
              <a:rPr lang="zh-TW" altLang="en-US" sz="2400" dirty="0">
                <a:solidFill>
                  <a:schemeClr val="tx1"/>
                </a:solidFill>
                <a:latin typeface="Microsoft JhengHei" panose="020B0604030504040204" pitchFamily="34" charset="-120"/>
                <a:ea typeface="Microsoft JhengHei" panose="020B0604030504040204" pitchFamily="34" charset="-120"/>
              </a:rPr>
              <a:t>分鐘</a:t>
            </a:r>
            <a:endParaRPr lang="en-US" altLang="zh-TW" sz="2400" dirty="0">
              <a:solidFill>
                <a:schemeClr val="tx1"/>
              </a:solidFill>
              <a:latin typeface="Microsoft JhengHei" panose="020B0604030504040204" pitchFamily="34" charset="-120"/>
              <a:ea typeface="Microsoft JhengHei" panose="020B0604030504040204" pitchFamily="34" charset="-120"/>
            </a:endParaRPr>
          </a:p>
          <a:p>
            <a:pPr>
              <a:lnSpc>
                <a:spcPct val="150000"/>
              </a:lnSpc>
            </a:pPr>
            <a:r>
              <a:rPr lang="en-US" altLang="zh-TW" sz="2400" dirty="0">
                <a:solidFill>
                  <a:schemeClr val="tx1"/>
                </a:solidFill>
                <a:latin typeface="Microsoft JhengHei" panose="020B0604030504040204" pitchFamily="34" charset="-120"/>
                <a:ea typeface="Microsoft JhengHei" panose="020B0604030504040204" pitchFamily="34" charset="-120"/>
              </a:rPr>
              <a:t>-</a:t>
            </a:r>
            <a:r>
              <a:rPr lang="zh-TW" altLang="en-US" sz="2400" dirty="0">
                <a:solidFill>
                  <a:schemeClr val="tx1"/>
                </a:solidFill>
                <a:latin typeface="Microsoft JhengHei" panose="020B0604030504040204" pitchFamily="34" charset="-120"/>
                <a:ea typeface="Microsoft JhengHei" panose="020B0604030504040204" pitchFamily="34" charset="-120"/>
              </a:rPr>
              <a:t>切換實驗（</a:t>
            </a:r>
            <a:r>
              <a:rPr lang="en-US" altLang="zh-TW" sz="2400" dirty="0">
                <a:solidFill>
                  <a:schemeClr val="tx1"/>
                </a:solidFill>
                <a:latin typeface="Microsoft JhengHei" panose="020B0604030504040204" pitchFamily="34" charset="-120"/>
                <a:ea typeface="Microsoft JhengHei" panose="020B0604030504040204" pitchFamily="34" charset="-120"/>
              </a:rPr>
              <a:t>40 </a:t>
            </a:r>
            <a:r>
              <a:rPr lang="zh-TW" altLang="en-US" sz="2400" dirty="0">
                <a:solidFill>
                  <a:schemeClr val="tx1"/>
                </a:solidFill>
                <a:latin typeface="Microsoft JhengHei" panose="020B0604030504040204" pitchFamily="34" charset="-120"/>
                <a:ea typeface="Microsoft JhengHei" panose="020B0604030504040204" pitchFamily="34" charset="-120"/>
              </a:rPr>
              <a:t>分鐘）：每個限速 </a:t>
            </a:r>
            <a:r>
              <a:rPr lang="en-US" altLang="zh-TW" sz="2400" dirty="0">
                <a:solidFill>
                  <a:schemeClr val="tx1"/>
                </a:solidFill>
                <a:latin typeface="Microsoft JhengHei" panose="020B0604030504040204" pitchFamily="34" charset="-120"/>
                <a:ea typeface="Microsoft JhengHei" panose="020B0604030504040204" pitchFamily="34" charset="-120"/>
              </a:rPr>
              <a:t>2 × 5 </a:t>
            </a:r>
            <a:r>
              <a:rPr lang="zh-TW" altLang="en-US" sz="2400" dirty="0">
                <a:solidFill>
                  <a:schemeClr val="tx1"/>
                </a:solidFill>
                <a:latin typeface="Microsoft JhengHei" panose="020B0604030504040204" pitchFamily="34" charset="-120"/>
                <a:ea typeface="Microsoft JhengHei" panose="020B0604030504040204" pitchFamily="34" charset="-120"/>
              </a:rPr>
              <a:t>分鐘駕駛。每次實驗班含</a:t>
            </a:r>
            <a:r>
              <a:rPr lang="zh-TW" altLang="en-US" sz="2400" dirty="0">
                <a:solidFill>
                  <a:srgbClr val="202122"/>
                </a:solidFill>
                <a:latin typeface="微軟正黑體" panose="020B0604030504040204" pitchFamily="34" charset="-120"/>
                <a:ea typeface="微軟正黑體" panose="020B0604030504040204" pitchFamily="34" charset="-120"/>
              </a:rPr>
              <a:t>自動駕駛</a:t>
            </a:r>
            <a:r>
              <a:rPr lang="en-US" altLang="zh-TW" sz="2400" dirty="0">
                <a:solidFill>
                  <a:srgbClr val="202122"/>
                </a:solidFill>
                <a:latin typeface="微軟正黑體" panose="020B0604030504040204" pitchFamily="34" charset="-120"/>
                <a:ea typeface="微軟正黑體" panose="020B0604030504040204" pitchFamily="34" charset="-120"/>
              </a:rPr>
              <a:t>3</a:t>
            </a:r>
            <a:r>
              <a:rPr lang="zh-TW" altLang="en-US" sz="2400" dirty="0">
                <a:solidFill>
                  <a:srgbClr val="202122"/>
                </a:solidFill>
                <a:latin typeface="微軟正黑體" panose="020B0604030504040204" pitchFamily="34" charset="-120"/>
                <a:ea typeface="微軟正黑體" panose="020B0604030504040204" pitchFamily="34" charset="-120"/>
              </a:rPr>
              <a:t>分鐘</a:t>
            </a:r>
            <a:r>
              <a:rPr lang="en-US" altLang="zh-TW" sz="2400"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手動駕駛</a:t>
            </a:r>
            <a:r>
              <a:rPr lang="en-US" altLang="zh-TW" sz="2400" dirty="0">
                <a:solidFill>
                  <a:srgbClr val="202122"/>
                </a:solidFill>
                <a:latin typeface="微軟正黑體" panose="020B0604030504040204" pitchFamily="34" charset="-120"/>
                <a:ea typeface="微軟正黑體" panose="020B0604030504040204" pitchFamily="34" charset="-120"/>
              </a:rPr>
              <a:t>2</a:t>
            </a:r>
            <a:r>
              <a:rPr lang="zh-TW" altLang="en-US" sz="2400" dirty="0">
                <a:solidFill>
                  <a:srgbClr val="202122"/>
                </a:solidFill>
                <a:latin typeface="微軟正黑體" panose="020B0604030504040204" pitchFamily="34" charset="-120"/>
                <a:ea typeface="微軟正黑體" panose="020B0604030504040204" pitchFamily="34" charset="-120"/>
              </a:rPr>
              <a:t>分鐘</a:t>
            </a:r>
            <a:r>
              <a:rPr lang="zh-TW" altLang="en-US" sz="2400" dirty="0">
                <a:solidFill>
                  <a:schemeClr val="tx1"/>
                </a:solidFill>
                <a:latin typeface="Microsoft JhengHei" panose="020B0604030504040204" pitchFamily="34" charset="-120"/>
                <a:ea typeface="Microsoft JhengHei" panose="020B0604030504040204" pitchFamily="34" charset="-120"/>
              </a:rPr>
              <a:t>（即每次實驗兩次接管）</a:t>
            </a:r>
            <a:endParaRPr lang="en-US" altLang="zh-TW" sz="2400" dirty="0">
              <a:solidFill>
                <a:schemeClr val="tx1"/>
              </a:solidFill>
              <a:latin typeface="Microsoft JhengHei" panose="020B0604030504040204" pitchFamily="34" charset="-120"/>
              <a:ea typeface="Microsoft JhengHei" panose="020B0604030504040204" pitchFamily="34" charset="-120"/>
            </a:endParaRPr>
          </a:p>
          <a:p>
            <a:pPr>
              <a:lnSpc>
                <a:spcPct val="150000"/>
              </a:lnSpc>
            </a:pPr>
            <a:r>
              <a:rPr lang="en-US" altLang="zh-TW" sz="2400" dirty="0">
                <a:solidFill>
                  <a:schemeClr val="tx1"/>
                </a:solidFill>
                <a:latin typeface="Microsoft JhengHei" panose="020B0604030504040204" pitchFamily="34" charset="-120"/>
                <a:ea typeface="Microsoft JhengHei" panose="020B0604030504040204" pitchFamily="34" charset="-120"/>
              </a:rPr>
              <a:t>-</a:t>
            </a:r>
            <a:r>
              <a:rPr lang="zh-TW" altLang="en-US" sz="2400" dirty="0">
                <a:solidFill>
                  <a:schemeClr val="tx1"/>
                </a:solidFill>
                <a:latin typeface="Microsoft JhengHei" panose="020B0604030504040204" pitchFamily="34" charset="-120"/>
                <a:ea typeface="Microsoft JhengHei" panose="020B0604030504040204" pitchFamily="34" charset="-120"/>
              </a:rPr>
              <a:t>每個交接（自動到手動）階段都涉及 </a:t>
            </a:r>
            <a:r>
              <a:rPr lang="en-US" altLang="zh-TW" sz="2400" dirty="0">
                <a:solidFill>
                  <a:schemeClr val="tx1"/>
                </a:solidFill>
                <a:latin typeface="Microsoft JhengHei" panose="020B0604030504040204" pitchFamily="34" charset="-120"/>
                <a:ea typeface="Microsoft JhengHei" panose="020B0604030504040204" pitchFamily="34" charset="-120"/>
              </a:rPr>
              <a:t>60 </a:t>
            </a:r>
            <a:r>
              <a:rPr lang="zh-TW" altLang="en-US" sz="2400" dirty="0">
                <a:solidFill>
                  <a:schemeClr val="tx1"/>
                </a:solidFill>
                <a:latin typeface="Microsoft JhengHei" panose="020B0604030504040204" pitchFamily="34" charset="-120"/>
                <a:ea typeface="Microsoft JhengHei" panose="020B0604030504040204" pitchFamily="34" charset="-120"/>
              </a:rPr>
              <a:t>秒的手動駕駛。</a:t>
            </a:r>
            <a:endParaRPr lang="en-US" altLang="zh-TW" sz="2400" dirty="0">
              <a:solidFill>
                <a:schemeClr val="tx1"/>
              </a:solidFill>
              <a:latin typeface="Microsoft JhengHei" panose="020B0604030504040204" pitchFamily="34" charset="-120"/>
              <a:ea typeface="Microsoft JhengHei" panose="020B0604030504040204" pitchFamily="34" charset="-120"/>
            </a:endParaRPr>
          </a:p>
        </p:txBody>
      </p:sp>
    </p:spTree>
    <p:extLst>
      <p:ext uri="{BB962C8B-B14F-4D97-AF65-F5344CB8AC3E}">
        <p14:creationId xmlns:p14="http://schemas.microsoft.com/office/powerpoint/2010/main" val="1159286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圓角 7">
            <a:extLst>
              <a:ext uri="{FF2B5EF4-FFF2-40B4-BE49-F238E27FC236}">
                <a16:creationId xmlns:a16="http://schemas.microsoft.com/office/drawing/2014/main" id="{6F61B689-1895-4AAD-8BCD-B571C160A73F}"/>
              </a:ext>
            </a:extLst>
          </p:cNvPr>
          <p:cNvSpPr/>
          <p:nvPr/>
        </p:nvSpPr>
        <p:spPr>
          <a:xfrm>
            <a:off x="250517" y="1138335"/>
            <a:ext cx="11705824" cy="5525502"/>
          </a:xfrm>
          <a:prstGeom prst="roundRect">
            <a:avLst>
              <a:gd name="adj" fmla="val 876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 name="投影片編號版面配置區 3">
            <a:extLst>
              <a:ext uri="{FF2B5EF4-FFF2-40B4-BE49-F238E27FC236}">
                <a16:creationId xmlns:a16="http://schemas.microsoft.com/office/drawing/2014/main" id="{CE932386-31EE-499D-83A8-905918CB9711}"/>
              </a:ext>
            </a:extLst>
          </p:cNvPr>
          <p:cNvSpPr>
            <a:spLocks noGrp="1"/>
          </p:cNvSpPr>
          <p:nvPr>
            <p:ph type="sldNum" sz="quarter" idx="12"/>
          </p:nvPr>
        </p:nvSpPr>
        <p:spPr/>
        <p:txBody>
          <a:bodyPr/>
          <a:lstStyle/>
          <a:p>
            <a:fld id="{70CCEE11-ED14-124A-A67C-225DB931776F}" type="slidenum">
              <a:rPr kumimoji="1" lang="zh-TW" altLang="en-US" smtClean="0"/>
              <a:t>9</a:t>
            </a:fld>
            <a:endParaRPr kumimoji="1" lang="zh-TW" altLang="en-US"/>
          </a:p>
        </p:txBody>
      </p:sp>
      <p:pic>
        <p:nvPicPr>
          <p:cNvPr id="3" name="圖片 2">
            <a:extLst>
              <a:ext uri="{FF2B5EF4-FFF2-40B4-BE49-F238E27FC236}">
                <a16:creationId xmlns:a16="http://schemas.microsoft.com/office/drawing/2014/main" id="{790E60BF-19C2-C343-ABCC-D8ED568B79F3}"/>
              </a:ext>
            </a:extLst>
          </p:cNvPr>
          <p:cNvPicPr>
            <a:picLocks noChangeAspect="1"/>
          </p:cNvPicPr>
          <p:nvPr/>
        </p:nvPicPr>
        <p:blipFill>
          <a:blip r:embed="rId3"/>
          <a:stretch>
            <a:fillRect/>
          </a:stretch>
        </p:blipFill>
        <p:spPr>
          <a:xfrm>
            <a:off x="250517" y="194163"/>
            <a:ext cx="828000" cy="828000"/>
          </a:xfrm>
          <a:prstGeom prst="rect">
            <a:avLst/>
          </a:prstGeom>
        </p:spPr>
      </p:pic>
      <p:sp>
        <p:nvSpPr>
          <p:cNvPr id="12" name="矩形 11">
            <a:extLst>
              <a:ext uri="{FF2B5EF4-FFF2-40B4-BE49-F238E27FC236}">
                <a16:creationId xmlns:a16="http://schemas.microsoft.com/office/drawing/2014/main" id="{61D0293D-8B11-D54B-8882-061306A12909}"/>
              </a:ext>
            </a:extLst>
          </p:cNvPr>
          <p:cNvSpPr/>
          <p:nvPr/>
        </p:nvSpPr>
        <p:spPr>
          <a:xfrm>
            <a:off x="1306687" y="648505"/>
            <a:ext cx="3405271" cy="265896"/>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a:extLst>
              <a:ext uri="{FF2B5EF4-FFF2-40B4-BE49-F238E27FC236}">
                <a16:creationId xmlns:a16="http://schemas.microsoft.com/office/drawing/2014/main" id="{BF59E6C8-4257-074B-9B9C-3CBD244D6396}"/>
              </a:ext>
            </a:extLst>
          </p:cNvPr>
          <p:cNvSpPr/>
          <p:nvPr/>
        </p:nvSpPr>
        <p:spPr>
          <a:xfrm>
            <a:off x="1306688" y="194163"/>
            <a:ext cx="6417142" cy="840230"/>
          </a:xfrm>
          <a:prstGeom prst="rect">
            <a:avLst/>
          </a:prstGeom>
        </p:spPr>
        <p:txBody>
          <a:bodyPr vert="horz" lIns="91440" tIns="45720" rIns="91440" bIns="45720" rtlCol="0" anchor="ctr">
            <a:normAutofit/>
          </a:bodyPr>
          <a:lstStyle/>
          <a:p>
            <a:r>
              <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方法</a:t>
            </a:r>
            <a:r>
              <a:rPr lang="en-US" altLang="zh-TW"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32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數據收集</a:t>
            </a:r>
            <a:endPar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79" name="矩形 78">
            <a:extLst>
              <a:ext uri="{FF2B5EF4-FFF2-40B4-BE49-F238E27FC236}">
                <a16:creationId xmlns:a16="http://schemas.microsoft.com/office/drawing/2014/main" id="{9731B099-7031-4FCE-B4C9-F760CD101898}"/>
              </a:ext>
            </a:extLst>
          </p:cNvPr>
          <p:cNvSpPr/>
          <p:nvPr/>
        </p:nvSpPr>
        <p:spPr>
          <a:xfrm>
            <a:off x="664517" y="1156174"/>
            <a:ext cx="10689283" cy="3348481"/>
          </a:xfrm>
          <a:prstGeom prst="rect">
            <a:avLst/>
          </a:prstGeom>
        </p:spPr>
        <p:txBody>
          <a:bodyPr wrap="square">
            <a:spAutoFit/>
          </a:bodyPr>
          <a:lstStyle/>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縱向加速度</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橫向加速度</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橫向車道位置標準差（</a:t>
            </a:r>
            <a:r>
              <a:rPr lang="en-US" altLang="zh-TW" sz="2400" dirty="0">
                <a:solidFill>
                  <a:srgbClr val="202122"/>
                </a:solidFill>
                <a:latin typeface="微軟正黑體" panose="020B0604030504040204" pitchFamily="34" charset="-120"/>
                <a:ea typeface="微軟正黑體" panose="020B0604030504040204" pitchFamily="34" charset="-120"/>
              </a:rPr>
              <a:t>SDLP</a:t>
            </a:r>
            <a:r>
              <a:rPr lang="zh-TW" altLang="en-US" sz="2400" dirty="0">
                <a:solidFill>
                  <a:srgbClr val="202122"/>
                </a:solidFill>
                <a:latin typeface="微軟正黑體" panose="020B0604030504040204" pitchFamily="34" charset="-120"/>
                <a:ea typeface="微軟正黑體" panose="020B0604030504040204" pitchFamily="34" charset="-120"/>
              </a:rPr>
              <a:t>）</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平均速度</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轉向、油門和煞車踏板輸入計數</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a:lnSpc>
                <a:spcPct val="150000"/>
              </a:lnSpc>
            </a:pPr>
            <a:r>
              <a:rPr lang="zh-TW" altLang="en-US" sz="2400" dirty="0">
                <a:solidFill>
                  <a:srgbClr val="202122"/>
                </a:solidFill>
                <a:latin typeface="微軟正黑體" panose="020B0604030504040204" pitchFamily="34" charset="-120"/>
                <a:ea typeface="微軟正黑體" panose="020B0604030504040204" pitchFamily="34" charset="-120"/>
              </a:rPr>
              <a:t>這些措施在手動駕駛和切換實驗組之間進行了比較。</a:t>
            </a:r>
            <a:endParaRPr lang="en-US" altLang="zh-TW" sz="2400" dirty="0">
              <a:solidFill>
                <a:srgbClr val="202122"/>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210427527"/>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13332</TotalTime>
  <Words>2352</Words>
  <Application>Microsoft Office PowerPoint</Application>
  <PresentationFormat>寬螢幕</PresentationFormat>
  <Paragraphs>142</Paragraphs>
  <Slides>21</Slides>
  <Notes>19</Notes>
  <HiddenSlides>1</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21</vt:i4>
      </vt:variant>
    </vt:vector>
  </HeadingPairs>
  <TitlesOfParts>
    <vt:vector size="30" baseType="lpstr">
      <vt:lpstr>微軟正黑體</vt:lpstr>
      <vt:lpstr>微軟正黑體</vt:lpstr>
      <vt:lpstr>新細明體</vt:lpstr>
      <vt:lpstr>Arial</vt:lpstr>
      <vt:lpstr>Calibri</vt:lpstr>
      <vt:lpstr>Calibri Light</vt:lpstr>
      <vt:lpstr>Times New Roman</vt:lpstr>
      <vt:lpstr>Wingdings</vt:lpstr>
      <vt:lpstr>Office 佈景主題</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Thank you for your time </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Microsoft Office User</dc:creator>
  <cp:lastModifiedBy>林俊佑</cp:lastModifiedBy>
  <cp:revision>245</cp:revision>
  <dcterms:created xsi:type="dcterms:W3CDTF">2021-02-26T12:49:55Z</dcterms:created>
  <dcterms:modified xsi:type="dcterms:W3CDTF">2021-10-13T09:24:03Z</dcterms:modified>
</cp:coreProperties>
</file>